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7"/>
  </p:notesMasterIdLst>
  <p:handoutMasterIdLst>
    <p:handoutMasterId r:id="rId38"/>
  </p:handoutMasterIdLst>
  <p:sldIdLst>
    <p:sldId id="385" r:id="rId5"/>
    <p:sldId id="394" r:id="rId6"/>
    <p:sldId id="395" r:id="rId7"/>
    <p:sldId id="397" r:id="rId8"/>
    <p:sldId id="421" r:id="rId9"/>
    <p:sldId id="398" r:id="rId10"/>
    <p:sldId id="422" r:id="rId11"/>
    <p:sldId id="399" r:id="rId12"/>
    <p:sldId id="400" r:id="rId13"/>
    <p:sldId id="401" r:id="rId14"/>
    <p:sldId id="402" r:id="rId15"/>
    <p:sldId id="423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24" r:id="rId24"/>
    <p:sldId id="410" r:id="rId25"/>
    <p:sldId id="411" r:id="rId26"/>
    <p:sldId id="425" r:id="rId27"/>
    <p:sldId id="412" r:id="rId28"/>
    <p:sldId id="413" r:id="rId29"/>
    <p:sldId id="414" r:id="rId30"/>
    <p:sldId id="415" r:id="rId31"/>
    <p:sldId id="416" r:id="rId32"/>
    <p:sldId id="417" r:id="rId33"/>
    <p:sldId id="418" r:id="rId34"/>
    <p:sldId id="419" r:id="rId35"/>
    <p:sldId id="42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3" pos="4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  <a:srgbClr val="F5F5F5"/>
    <a:srgbClr val="D24726"/>
    <a:srgbClr val="9FCDB3"/>
    <a:srgbClr val="217346"/>
    <a:srgbClr val="000000"/>
    <a:srgbClr val="D9D9D9"/>
    <a:srgbClr val="F3F2F1"/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626"/>
  </p:normalViewPr>
  <p:slideViewPr>
    <p:cSldViewPr snapToGrid="0">
      <p:cViewPr varScale="1">
        <p:scale>
          <a:sx n="116" d="100"/>
          <a:sy n="116" d="100"/>
        </p:scale>
        <p:origin x="1520" y="192"/>
      </p:cViewPr>
      <p:guideLst>
        <p:guide orient="horz" pos="2880"/>
        <p:guide pos="48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90174B-1730-487F-BB20-EAADD8488D2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69ADAC-F845-4FCC-AE35-2F7AA17EA011}">
      <dgm:prSet/>
      <dgm:spPr/>
      <dgm:t>
        <a:bodyPr/>
        <a:lstStyle/>
        <a:p>
          <a:r>
            <a:rPr lang="tr-TR" dirty="0"/>
            <a:t>Bilgisayar Programcılığı </a:t>
          </a:r>
          <a:r>
            <a:rPr lang="tr-TR" dirty="0" err="1"/>
            <a:t>önlisans</a:t>
          </a:r>
          <a:r>
            <a:rPr lang="tr-TR" dirty="0"/>
            <a:t> mezunuyum. </a:t>
          </a:r>
          <a:endParaRPr lang="en-US" dirty="0"/>
        </a:p>
      </dgm:t>
    </dgm:pt>
    <dgm:pt modelId="{2DD215B7-3192-4416-BAA2-2DEC62719C5D}" type="parTrans" cxnId="{3B01183E-E80B-4D8B-BE2E-DDB14241FD09}">
      <dgm:prSet/>
      <dgm:spPr/>
      <dgm:t>
        <a:bodyPr/>
        <a:lstStyle/>
        <a:p>
          <a:endParaRPr lang="en-US"/>
        </a:p>
      </dgm:t>
    </dgm:pt>
    <dgm:pt modelId="{60662AC7-D1CC-49A5-A46B-6BC4A3402C9B}" type="sibTrans" cxnId="{3B01183E-E80B-4D8B-BE2E-DDB14241FD09}">
      <dgm:prSet/>
      <dgm:spPr/>
      <dgm:t>
        <a:bodyPr/>
        <a:lstStyle/>
        <a:p>
          <a:endParaRPr lang="en-US"/>
        </a:p>
      </dgm:t>
    </dgm:pt>
    <dgm:pt modelId="{37DEB9D7-D4E5-4A68-A25C-3E93F2610E64}">
      <dgm:prSet/>
      <dgm:spPr/>
      <dgm:t>
        <a:bodyPr/>
        <a:lstStyle/>
        <a:p>
          <a:r>
            <a:rPr lang="tr-TR" dirty="0" err="1"/>
            <a:t>Frontend</a:t>
          </a:r>
          <a:r>
            <a:rPr lang="tr-TR" dirty="0"/>
            <a:t> geliştirme alanında HTML,CSS, JavaScript dillerine ve </a:t>
          </a:r>
          <a:r>
            <a:rPr lang="tr-TR" dirty="0" err="1"/>
            <a:t>Angular</a:t>
          </a:r>
          <a:r>
            <a:rPr lang="tr-TR" dirty="0"/>
            <a:t> </a:t>
          </a:r>
          <a:r>
            <a:rPr lang="tr-TR" dirty="0" err="1"/>
            <a:t>framework’üne</a:t>
          </a:r>
          <a:r>
            <a:rPr lang="tr-TR" dirty="0"/>
            <a:t> ilgi duyuyorum.</a:t>
          </a:r>
          <a:endParaRPr lang="en-US" dirty="0"/>
        </a:p>
      </dgm:t>
    </dgm:pt>
    <dgm:pt modelId="{32C86B74-1E49-4092-9028-3B4CCF688477}" type="parTrans" cxnId="{88A0E6AC-ABF5-4B3F-AF98-3982F167081E}">
      <dgm:prSet/>
      <dgm:spPr/>
      <dgm:t>
        <a:bodyPr/>
        <a:lstStyle/>
        <a:p>
          <a:endParaRPr lang="en-US"/>
        </a:p>
      </dgm:t>
    </dgm:pt>
    <dgm:pt modelId="{FC4F2FFF-8D64-4468-B731-87AADA1F2510}" type="sibTrans" cxnId="{88A0E6AC-ABF5-4B3F-AF98-3982F167081E}">
      <dgm:prSet/>
      <dgm:spPr/>
      <dgm:t>
        <a:bodyPr/>
        <a:lstStyle/>
        <a:p>
          <a:endParaRPr lang="en-US"/>
        </a:p>
      </dgm:t>
    </dgm:pt>
    <dgm:pt modelId="{19623562-9015-46DC-A7AA-EC30626FEDF6}">
      <dgm:prSet/>
      <dgm:spPr/>
      <dgm:t>
        <a:bodyPr/>
        <a:lstStyle/>
        <a:p>
          <a:r>
            <a:rPr lang="tr-TR" dirty="0" err="1"/>
            <a:t>Backend</a:t>
          </a:r>
          <a:r>
            <a:rPr lang="tr-TR" dirty="0"/>
            <a:t> tarafında ise </a:t>
          </a:r>
          <a:r>
            <a:rPr lang="tr-TR" dirty="0" err="1"/>
            <a:t>PostgreSQL</a:t>
          </a:r>
          <a:r>
            <a:rPr lang="tr-TR" dirty="0"/>
            <a:t>, MSSQL, MYSQL gibi yaygın </a:t>
          </a:r>
          <a:r>
            <a:rPr lang="tr-TR" dirty="0" err="1"/>
            <a:t>veritabanı</a:t>
          </a:r>
          <a:r>
            <a:rPr lang="tr-TR" dirty="0"/>
            <a:t> sistemleri hakkında bilgilerimi pekiştirdikten sonra PHP veya .NET platformlarından birinde kendimi geliştirmek istiyorum.</a:t>
          </a:r>
          <a:endParaRPr lang="en-US" dirty="0"/>
        </a:p>
      </dgm:t>
    </dgm:pt>
    <dgm:pt modelId="{FB60AE15-CACC-4A81-AAD1-10EFD28C7835}" type="parTrans" cxnId="{AB9E40F5-F310-4556-A962-AC15F0EA07A0}">
      <dgm:prSet/>
      <dgm:spPr/>
      <dgm:t>
        <a:bodyPr/>
        <a:lstStyle/>
        <a:p>
          <a:endParaRPr lang="en-US"/>
        </a:p>
      </dgm:t>
    </dgm:pt>
    <dgm:pt modelId="{C364228C-B838-4698-AFFF-45038ECECCA0}" type="sibTrans" cxnId="{AB9E40F5-F310-4556-A962-AC15F0EA07A0}">
      <dgm:prSet/>
      <dgm:spPr/>
      <dgm:t>
        <a:bodyPr/>
        <a:lstStyle/>
        <a:p>
          <a:endParaRPr lang="en-US"/>
        </a:p>
      </dgm:t>
    </dgm:pt>
    <dgm:pt modelId="{8C0E698C-1F04-4CFB-8BB0-82E9DB2364D6}" type="pres">
      <dgm:prSet presAssocID="{C590174B-1730-487F-BB20-EAADD8488D28}" presName="root" presStyleCnt="0">
        <dgm:presLayoutVars>
          <dgm:dir/>
          <dgm:resizeHandles val="exact"/>
        </dgm:presLayoutVars>
      </dgm:prSet>
      <dgm:spPr/>
    </dgm:pt>
    <dgm:pt modelId="{79719429-860B-45F5-8B33-C75CF11D2A23}" type="pres">
      <dgm:prSet presAssocID="{AA69ADAC-F845-4FCC-AE35-2F7AA17EA011}" presName="compNode" presStyleCnt="0"/>
      <dgm:spPr/>
    </dgm:pt>
    <dgm:pt modelId="{87259E99-1D60-4582-890B-1F2004D7A968}" type="pres">
      <dgm:prSet presAssocID="{AA69ADAC-F845-4FCC-AE35-2F7AA17EA011}" presName="bgRect" presStyleLbl="bgShp" presStyleIdx="0" presStyleCnt="3"/>
      <dgm:spPr/>
    </dgm:pt>
    <dgm:pt modelId="{10FB174A-FB16-490A-8D53-E2EB1F016E34}" type="pres">
      <dgm:prSet presAssocID="{AA69ADAC-F845-4FCC-AE35-2F7AA17EA01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lgisayar"/>
        </a:ext>
      </dgm:extLst>
    </dgm:pt>
    <dgm:pt modelId="{29511391-1E7F-4CC7-B44B-53D137D8F8BF}" type="pres">
      <dgm:prSet presAssocID="{AA69ADAC-F845-4FCC-AE35-2F7AA17EA011}" presName="spaceRect" presStyleCnt="0"/>
      <dgm:spPr/>
    </dgm:pt>
    <dgm:pt modelId="{050523B2-874F-4CF7-BB11-7FCEA8E2C94E}" type="pres">
      <dgm:prSet presAssocID="{AA69ADAC-F845-4FCC-AE35-2F7AA17EA011}" presName="parTx" presStyleLbl="revTx" presStyleIdx="0" presStyleCnt="3">
        <dgm:presLayoutVars>
          <dgm:chMax val="0"/>
          <dgm:chPref val="0"/>
        </dgm:presLayoutVars>
      </dgm:prSet>
      <dgm:spPr/>
    </dgm:pt>
    <dgm:pt modelId="{181BE17D-F5A0-4D09-8203-F4B0422A0D4B}" type="pres">
      <dgm:prSet presAssocID="{60662AC7-D1CC-49A5-A46B-6BC4A3402C9B}" presName="sibTrans" presStyleCnt="0"/>
      <dgm:spPr/>
    </dgm:pt>
    <dgm:pt modelId="{1E3E45F6-D63C-4DFC-BE19-55EDA3F8FF79}" type="pres">
      <dgm:prSet presAssocID="{37DEB9D7-D4E5-4A68-A25C-3E93F2610E64}" presName="compNode" presStyleCnt="0"/>
      <dgm:spPr/>
    </dgm:pt>
    <dgm:pt modelId="{6A15A8D0-EC29-42F9-8232-57EAA38F0E32}" type="pres">
      <dgm:prSet presAssocID="{37DEB9D7-D4E5-4A68-A25C-3E93F2610E64}" presName="bgRect" presStyleLbl="bgShp" presStyleIdx="1" presStyleCnt="3"/>
      <dgm:spPr/>
    </dgm:pt>
    <dgm:pt modelId="{8BCEC315-F67C-45CD-B2CE-5A31B569FD6B}" type="pres">
      <dgm:prSet presAssocID="{37DEB9D7-D4E5-4A68-A25C-3E93F2610E6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6D96198-7213-4528-A461-304208DEB45E}" type="pres">
      <dgm:prSet presAssocID="{37DEB9D7-D4E5-4A68-A25C-3E93F2610E64}" presName="spaceRect" presStyleCnt="0"/>
      <dgm:spPr/>
    </dgm:pt>
    <dgm:pt modelId="{2423B335-3E8C-4ED2-92BE-7D2E45B9D164}" type="pres">
      <dgm:prSet presAssocID="{37DEB9D7-D4E5-4A68-A25C-3E93F2610E64}" presName="parTx" presStyleLbl="revTx" presStyleIdx="1" presStyleCnt="3">
        <dgm:presLayoutVars>
          <dgm:chMax val="0"/>
          <dgm:chPref val="0"/>
        </dgm:presLayoutVars>
      </dgm:prSet>
      <dgm:spPr/>
    </dgm:pt>
    <dgm:pt modelId="{DFA80DC9-81A1-417E-80CF-D8E7ACC6B03B}" type="pres">
      <dgm:prSet presAssocID="{FC4F2FFF-8D64-4468-B731-87AADA1F2510}" presName="sibTrans" presStyleCnt="0"/>
      <dgm:spPr/>
    </dgm:pt>
    <dgm:pt modelId="{5DC090F1-BE70-48B2-BDB6-B42648077BE8}" type="pres">
      <dgm:prSet presAssocID="{19623562-9015-46DC-A7AA-EC30626FEDF6}" presName="compNode" presStyleCnt="0"/>
      <dgm:spPr/>
    </dgm:pt>
    <dgm:pt modelId="{3CA7879D-1918-4A16-A291-8C44F85BA9E3}" type="pres">
      <dgm:prSet presAssocID="{19623562-9015-46DC-A7AA-EC30626FEDF6}" presName="bgRect" presStyleLbl="bgShp" presStyleIdx="2" presStyleCnt="3"/>
      <dgm:spPr/>
    </dgm:pt>
    <dgm:pt modelId="{E86D4865-E5D5-42C2-A32D-F4BC2FC8230D}" type="pres">
      <dgm:prSet presAssocID="{19623562-9015-46DC-A7AA-EC30626FEDF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i tabanı"/>
        </a:ext>
      </dgm:extLst>
    </dgm:pt>
    <dgm:pt modelId="{5E437892-324B-4FE5-AEEE-CAA09BE442DA}" type="pres">
      <dgm:prSet presAssocID="{19623562-9015-46DC-A7AA-EC30626FEDF6}" presName="spaceRect" presStyleCnt="0"/>
      <dgm:spPr/>
    </dgm:pt>
    <dgm:pt modelId="{C52D9E88-3646-4ED6-AE8F-2E529B2F92B8}" type="pres">
      <dgm:prSet presAssocID="{19623562-9015-46DC-A7AA-EC30626FEDF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B01183E-E80B-4D8B-BE2E-DDB14241FD09}" srcId="{C590174B-1730-487F-BB20-EAADD8488D28}" destId="{AA69ADAC-F845-4FCC-AE35-2F7AA17EA011}" srcOrd="0" destOrd="0" parTransId="{2DD215B7-3192-4416-BAA2-2DEC62719C5D}" sibTransId="{60662AC7-D1CC-49A5-A46B-6BC4A3402C9B}"/>
    <dgm:cxn modelId="{21876F95-978C-4BBA-89B9-69A2C938AD1A}" type="presOf" srcId="{37DEB9D7-D4E5-4A68-A25C-3E93F2610E64}" destId="{2423B335-3E8C-4ED2-92BE-7D2E45B9D164}" srcOrd="0" destOrd="0" presId="urn:microsoft.com/office/officeart/2018/2/layout/IconVerticalSolidList"/>
    <dgm:cxn modelId="{DC4652A4-13C1-48DE-A981-57C6A0C25A8A}" type="presOf" srcId="{C590174B-1730-487F-BB20-EAADD8488D28}" destId="{8C0E698C-1F04-4CFB-8BB0-82E9DB2364D6}" srcOrd="0" destOrd="0" presId="urn:microsoft.com/office/officeart/2018/2/layout/IconVerticalSolidList"/>
    <dgm:cxn modelId="{6CF18BA7-BD22-40B7-B03F-C2DFABD16EC9}" type="presOf" srcId="{19623562-9015-46DC-A7AA-EC30626FEDF6}" destId="{C52D9E88-3646-4ED6-AE8F-2E529B2F92B8}" srcOrd="0" destOrd="0" presId="urn:microsoft.com/office/officeart/2018/2/layout/IconVerticalSolidList"/>
    <dgm:cxn modelId="{88A0E6AC-ABF5-4B3F-AF98-3982F167081E}" srcId="{C590174B-1730-487F-BB20-EAADD8488D28}" destId="{37DEB9D7-D4E5-4A68-A25C-3E93F2610E64}" srcOrd="1" destOrd="0" parTransId="{32C86B74-1E49-4092-9028-3B4CCF688477}" sibTransId="{FC4F2FFF-8D64-4468-B731-87AADA1F2510}"/>
    <dgm:cxn modelId="{E3789FAD-555D-44A5-A769-60F635E74AE9}" type="presOf" srcId="{AA69ADAC-F845-4FCC-AE35-2F7AA17EA011}" destId="{050523B2-874F-4CF7-BB11-7FCEA8E2C94E}" srcOrd="0" destOrd="0" presId="urn:microsoft.com/office/officeart/2018/2/layout/IconVerticalSolidList"/>
    <dgm:cxn modelId="{AB9E40F5-F310-4556-A962-AC15F0EA07A0}" srcId="{C590174B-1730-487F-BB20-EAADD8488D28}" destId="{19623562-9015-46DC-A7AA-EC30626FEDF6}" srcOrd="2" destOrd="0" parTransId="{FB60AE15-CACC-4A81-AAD1-10EFD28C7835}" sibTransId="{C364228C-B838-4698-AFFF-45038ECECCA0}"/>
    <dgm:cxn modelId="{5BE5DF7A-A5BE-4186-A7B8-93707A3BA102}" type="presParOf" srcId="{8C0E698C-1F04-4CFB-8BB0-82E9DB2364D6}" destId="{79719429-860B-45F5-8B33-C75CF11D2A23}" srcOrd="0" destOrd="0" presId="urn:microsoft.com/office/officeart/2018/2/layout/IconVerticalSolidList"/>
    <dgm:cxn modelId="{4460E61B-BC3F-418F-97B8-35A39B542C10}" type="presParOf" srcId="{79719429-860B-45F5-8B33-C75CF11D2A23}" destId="{87259E99-1D60-4582-890B-1F2004D7A968}" srcOrd="0" destOrd="0" presId="urn:microsoft.com/office/officeart/2018/2/layout/IconVerticalSolidList"/>
    <dgm:cxn modelId="{24DB2FD4-38BE-4FA7-8D16-1C6E9C1BD0EB}" type="presParOf" srcId="{79719429-860B-45F5-8B33-C75CF11D2A23}" destId="{10FB174A-FB16-490A-8D53-E2EB1F016E34}" srcOrd="1" destOrd="0" presId="urn:microsoft.com/office/officeart/2018/2/layout/IconVerticalSolidList"/>
    <dgm:cxn modelId="{EFE47BA6-1253-45F9-85DD-3414FFED4DE6}" type="presParOf" srcId="{79719429-860B-45F5-8B33-C75CF11D2A23}" destId="{29511391-1E7F-4CC7-B44B-53D137D8F8BF}" srcOrd="2" destOrd="0" presId="urn:microsoft.com/office/officeart/2018/2/layout/IconVerticalSolidList"/>
    <dgm:cxn modelId="{77077D35-E9FF-4A04-8D0D-6E3E9DD178EB}" type="presParOf" srcId="{79719429-860B-45F5-8B33-C75CF11D2A23}" destId="{050523B2-874F-4CF7-BB11-7FCEA8E2C94E}" srcOrd="3" destOrd="0" presId="urn:microsoft.com/office/officeart/2018/2/layout/IconVerticalSolidList"/>
    <dgm:cxn modelId="{BD4B1861-E23E-4D59-A874-029227E439C8}" type="presParOf" srcId="{8C0E698C-1F04-4CFB-8BB0-82E9DB2364D6}" destId="{181BE17D-F5A0-4D09-8203-F4B0422A0D4B}" srcOrd="1" destOrd="0" presId="urn:microsoft.com/office/officeart/2018/2/layout/IconVerticalSolidList"/>
    <dgm:cxn modelId="{69AF5143-973C-45A9-94BF-EB76095D9CC9}" type="presParOf" srcId="{8C0E698C-1F04-4CFB-8BB0-82E9DB2364D6}" destId="{1E3E45F6-D63C-4DFC-BE19-55EDA3F8FF79}" srcOrd="2" destOrd="0" presId="urn:microsoft.com/office/officeart/2018/2/layout/IconVerticalSolidList"/>
    <dgm:cxn modelId="{027F17BD-B8AF-4361-B44B-CD04BAD3B3D8}" type="presParOf" srcId="{1E3E45F6-D63C-4DFC-BE19-55EDA3F8FF79}" destId="{6A15A8D0-EC29-42F9-8232-57EAA38F0E32}" srcOrd="0" destOrd="0" presId="urn:microsoft.com/office/officeart/2018/2/layout/IconVerticalSolidList"/>
    <dgm:cxn modelId="{357F6B43-1A7E-4934-8054-3C7859EECF04}" type="presParOf" srcId="{1E3E45F6-D63C-4DFC-BE19-55EDA3F8FF79}" destId="{8BCEC315-F67C-45CD-B2CE-5A31B569FD6B}" srcOrd="1" destOrd="0" presId="urn:microsoft.com/office/officeart/2018/2/layout/IconVerticalSolidList"/>
    <dgm:cxn modelId="{F10E5E2B-4A90-4970-82E8-2D601F0D6FD1}" type="presParOf" srcId="{1E3E45F6-D63C-4DFC-BE19-55EDA3F8FF79}" destId="{66D96198-7213-4528-A461-304208DEB45E}" srcOrd="2" destOrd="0" presId="urn:microsoft.com/office/officeart/2018/2/layout/IconVerticalSolidList"/>
    <dgm:cxn modelId="{2263EAE3-275A-4196-BB88-0DD335739FA2}" type="presParOf" srcId="{1E3E45F6-D63C-4DFC-BE19-55EDA3F8FF79}" destId="{2423B335-3E8C-4ED2-92BE-7D2E45B9D164}" srcOrd="3" destOrd="0" presId="urn:microsoft.com/office/officeart/2018/2/layout/IconVerticalSolidList"/>
    <dgm:cxn modelId="{362A3034-C38C-4FF6-B255-D47150C5FE72}" type="presParOf" srcId="{8C0E698C-1F04-4CFB-8BB0-82E9DB2364D6}" destId="{DFA80DC9-81A1-417E-80CF-D8E7ACC6B03B}" srcOrd="3" destOrd="0" presId="urn:microsoft.com/office/officeart/2018/2/layout/IconVerticalSolidList"/>
    <dgm:cxn modelId="{6DB2D24F-A9E7-405E-834B-7A107A006923}" type="presParOf" srcId="{8C0E698C-1F04-4CFB-8BB0-82E9DB2364D6}" destId="{5DC090F1-BE70-48B2-BDB6-B42648077BE8}" srcOrd="4" destOrd="0" presId="urn:microsoft.com/office/officeart/2018/2/layout/IconVerticalSolidList"/>
    <dgm:cxn modelId="{E47C40C7-686B-42D8-8F5A-620E5EF467E5}" type="presParOf" srcId="{5DC090F1-BE70-48B2-BDB6-B42648077BE8}" destId="{3CA7879D-1918-4A16-A291-8C44F85BA9E3}" srcOrd="0" destOrd="0" presId="urn:microsoft.com/office/officeart/2018/2/layout/IconVerticalSolidList"/>
    <dgm:cxn modelId="{9E4D1773-48E1-4ED2-B799-B1DD46B56268}" type="presParOf" srcId="{5DC090F1-BE70-48B2-BDB6-B42648077BE8}" destId="{E86D4865-E5D5-42C2-A32D-F4BC2FC8230D}" srcOrd="1" destOrd="0" presId="urn:microsoft.com/office/officeart/2018/2/layout/IconVerticalSolidList"/>
    <dgm:cxn modelId="{16AA7345-FD7C-4322-ACFD-201CBECA8730}" type="presParOf" srcId="{5DC090F1-BE70-48B2-BDB6-B42648077BE8}" destId="{5E437892-324B-4FE5-AEEE-CAA09BE442DA}" srcOrd="2" destOrd="0" presId="urn:microsoft.com/office/officeart/2018/2/layout/IconVerticalSolidList"/>
    <dgm:cxn modelId="{A26159CD-CC7D-4DFA-8A0B-BEF13E6636AD}" type="presParOf" srcId="{5DC090F1-BE70-48B2-BDB6-B42648077BE8}" destId="{C52D9E88-3646-4ED6-AE8F-2E529B2F92B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259E99-1D60-4582-890B-1F2004D7A968}">
      <dsp:nvSpPr>
        <dsp:cNvPr id="0" name=""/>
        <dsp:cNvSpPr/>
      </dsp:nvSpPr>
      <dsp:spPr>
        <a:xfrm>
          <a:off x="0" y="561"/>
          <a:ext cx="11210542" cy="13144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FB174A-FB16-490A-8D53-E2EB1F016E34}">
      <dsp:nvSpPr>
        <dsp:cNvPr id="0" name=""/>
        <dsp:cNvSpPr/>
      </dsp:nvSpPr>
      <dsp:spPr>
        <a:xfrm>
          <a:off x="397625" y="296316"/>
          <a:ext cx="722955" cy="7229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0523B2-874F-4CF7-BB11-7FCEA8E2C94E}">
      <dsp:nvSpPr>
        <dsp:cNvPr id="0" name=""/>
        <dsp:cNvSpPr/>
      </dsp:nvSpPr>
      <dsp:spPr>
        <a:xfrm>
          <a:off x="1518206" y="561"/>
          <a:ext cx="9692336" cy="1314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114" tIns="139114" rIns="139114" bIns="13911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 dirty="0"/>
            <a:t>Bilgisayar Programcılığı </a:t>
          </a:r>
          <a:r>
            <a:rPr lang="tr-TR" sz="2200" kern="1200" dirty="0" err="1"/>
            <a:t>önlisans</a:t>
          </a:r>
          <a:r>
            <a:rPr lang="tr-TR" sz="2200" kern="1200" dirty="0"/>
            <a:t> mezunuyum. </a:t>
          </a:r>
          <a:endParaRPr lang="en-US" sz="2200" kern="1200" dirty="0"/>
        </a:p>
      </dsp:txBody>
      <dsp:txXfrm>
        <a:off x="1518206" y="561"/>
        <a:ext cx="9692336" cy="1314464"/>
      </dsp:txXfrm>
    </dsp:sp>
    <dsp:sp modelId="{6A15A8D0-EC29-42F9-8232-57EAA38F0E32}">
      <dsp:nvSpPr>
        <dsp:cNvPr id="0" name=""/>
        <dsp:cNvSpPr/>
      </dsp:nvSpPr>
      <dsp:spPr>
        <a:xfrm>
          <a:off x="0" y="1643641"/>
          <a:ext cx="11210542" cy="13144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EC315-F67C-45CD-B2CE-5A31B569FD6B}">
      <dsp:nvSpPr>
        <dsp:cNvPr id="0" name=""/>
        <dsp:cNvSpPr/>
      </dsp:nvSpPr>
      <dsp:spPr>
        <a:xfrm>
          <a:off x="397625" y="1939396"/>
          <a:ext cx="722955" cy="7229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3B335-3E8C-4ED2-92BE-7D2E45B9D164}">
      <dsp:nvSpPr>
        <dsp:cNvPr id="0" name=""/>
        <dsp:cNvSpPr/>
      </dsp:nvSpPr>
      <dsp:spPr>
        <a:xfrm>
          <a:off x="1518206" y="1643641"/>
          <a:ext cx="9692336" cy="1314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114" tIns="139114" rIns="139114" bIns="13911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 dirty="0" err="1"/>
            <a:t>Frontend</a:t>
          </a:r>
          <a:r>
            <a:rPr lang="tr-TR" sz="2200" kern="1200" dirty="0"/>
            <a:t> geliştirme alanında HTML,CSS, JavaScript dillerine ve </a:t>
          </a:r>
          <a:r>
            <a:rPr lang="tr-TR" sz="2200" kern="1200" dirty="0" err="1"/>
            <a:t>Angular</a:t>
          </a:r>
          <a:r>
            <a:rPr lang="tr-TR" sz="2200" kern="1200" dirty="0"/>
            <a:t> </a:t>
          </a:r>
          <a:r>
            <a:rPr lang="tr-TR" sz="2200" kern="1200" dirty="0" err="1"/>
            <a:t>framework’üne</a:t>
          </a:r>
          <a:r>
            <a:rPr lang="tr-TR" sz="2200" kern="1200" dirty="0"/>
            <a:t> ilgi duyuyorum.</a:t>
          </a:r>
          <a:endParaRPr lang="en-US" sz="2200" kern="1200" dirty="0"/>
        </a:p>
      </dsp:txBody>
      <dsp:txXfrm>
        <a:off x="1518206" y="1643641"/>
        <a:ext cx="9692336" cy="1314464"/>
      </dsp:txXfrm>
    </dsp:sp>
    <dsp:sp modelId="{3CA7879D-1918-4A16-A291-8C44F85BA9E3}">
      <dsp:nvSpPr>
        <dsp:cNvPr id="0" name=""/>
        <dsp:cNvSpPr/>
      </dsp:nvSpPr>
      <dsp:spPr>
        <a:xfrm>
          <a:off x="0" y="3286722"/>
          <a:ext cx="11210542" cy="131446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D4865-E5D5-42C2-A32D-F4BC2FC8230D}">
      <dsp:nvSpPr>
        <dsp:cNvPr id="0" name=""/>
        <dsp:cNvSpPr/>
      </dsp:nvSpPr>
      <dsp:spPr>
        <a:xfrm>
          <a:off x="397625" y="3582476"/>
          <a:ext cx="722955" cy="7229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D9E88-3646-4ED6-AE8F-2E529B2F92B8}">
      <dsp:nvSpPr>
        <dsp:cNvPr id="0" name=""/>
        <dsp:cNvSpPr/>
      </dsp:nvSpPr>
      <dsp:spPr>
        <a:xfrm>
          <a:off x="1518206" y="3286722"/>
          <a:ext cx="9692336" cy="1314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114" tIns="139114" rIns="139114" bIns="13911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 dirty="0" err="1"/>
            <a:t>Backend</a:t>
          </a:r>
          <a:r>
            <a:rPr lang="tr-TR" sz="2200" kern="1200" dirty="0"/>
            <a:t> tarafında ise </a:t>
          </a:r>
          <a:r>
            <a:rPr lang="tr-TR" sz="2200" kern="1200" dirty="0" err="1"/>
            <a:t>PostgreSQL</a:t>
          </a:r>
          <a:r>
            <a:rPr lang="tr-TR" sz="2200" kern="1200" dirty="0"/>
            <a:t>, MSSQL, MYSQL gibi yaygın </a:t>
          </a:r>
          <a:r>
            <a:rPr lang="tr-TR" sz="2200" kern="1200" dirty="0" err="1"/>
            <a:t>veritabanı</a:t>
          </a:r>
          <a:r>
            <a:rPr lang="tr-TR" sz="2200" kern="1200" dirty="0"/>
            <a:t> sistemleri hakkında bilgilerimi pekiştirdikten sonra PHP veya .NET platformlarından birinde kendimi geliştirmek istiyorum.</a:t>
          </a:r>
          <a:endParaRPr lang="en-US" sz="2200" kern="1200" dirty="0"/>
        </a:p>
      </dsp:txBody>
      <dsp:txXfrm>
        <a:off x="1518206" y="3286722"/>
        <a:ext cx="9692336" cy="1314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3/28/25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3/28/25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2551176"/>
            <a:ext cx="9922447" cy="914400"/>
          </a:xfrm>
        </p:spPr>
        <p:txBody>
          <a:bodyPr/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7D0E1-EAED-8E08-24BA-8F930364B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4"/>
            <a:ext cx="9921943" cy="86201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76CD4A8-8154-0AA2-A2AB-9AD82CD740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9483" y="128907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11210543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681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04E943F-C687-D3B3-4E36-65D69E3E2F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21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70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056" y="1447800"/>
            <a:ext cx="11210543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099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427391"/>
            <a:ext cx="2895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3042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39A1B-8AD1-2C34-AB40-00704468E828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2">
              <a:lumMod val="25000"/>
            </a:schemeClr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696" userDrawn="1">
          <p15:clr>
            <a:srgbClr val="F26B43"/>
          </p15:clr>
        </p15:guide>
        <p15:guide id="7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66E636-D1D5-3AAC-5CD5-A2F5C585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Celil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Şentürk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31F0C-52BB-6204-5BF6-C4DDD2394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i="1" dirty="0" err="1">
                <a:solidFill>
                  <a:schemeClr val="accent2"/>
                </a:solidFill>
              </a:rPr>
              <a:t>yaşam</a:t>
            </a:r>
            <a:r>
              <a:rPr lang="en-US" sz="2400" i="1" dirty="0">
                <a:solidFill>
                  <a:schemeClr val="accent2"/>
                </a:solidFill>
              </a:rPr>
              <a:t> </a:t>
            </a:r>
            <a:r>
              <a:rPr lang="en-US" sz="2400" i="1" dirty="0" err="1">
                <a:solidFill>
                  <a:schemeClr val="accent2"/>
                </a:solidFill>
              </a:rPr>
              <a:t>boyu</a:t>
            </a:r>
            <a:r>
              <a:rPr lang="en-US" sz="2400" i="1" dirty="0">
                <a:solidFill>
                  <a:schemeClr val="accent2"/>
                </a:solidFill>
              </a:rPr>
              <a:t> </a:t>
            </a:r>
            <a:r>
              <a:rPr lang="en-US" sz="2400" i="1" dirty="0" err="1">
                <a:solidFill>
                  <a:schemeClr val="accent2"/>
                </a:solidFill>
              </a:rPr>
              <a:t>eğitim</a:t>
            </a:r>
            <a:r>
              <a:rPr lang="en-US" sz="2400" i="1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2" name="Yuvarlatılmış Dikdörtgen 1">
            <a:extLst>
              <a:ext uri="{FF2B5EF4-FFF2-40B4-BE49-F238E27FC236}">
                <a16:creationId xmlns:a16="http://schemas.microsoft.com/office/drawing/2014/main" id="{35DFCD40-A36E-0F3C-CF42-A1C6381AF516}"/>
              </a:ext>
            </a:extLst>
          </p:cNvPr>
          <p:cNvSpPr/>
          <p:nvPr/>
        </p:nvSpPr>
        <p:spPr>
          <a:xfrm>
            <a:off x="266400" y="324000"/>
            <a:ext cx="2311200" cy="482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50875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C0C5E-5000-6510-94AB-0DB25FE7B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C852807-46D0-32F5-F824-52BE46F83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49647F-47C6-2D73-9DEF-AD1F651282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1" y="1247040"/>
            <a:ext cx="11210543" cy="4601748"/>
          </a:xfrm>
        </p:spPr>
        <p:txBody>
          <a:bodyPr/>
          <a:lstStyle/>
          <a:p>
            <a:r>
              <a:rPr lang="tr-TR" dirty="0"/>
              <a:t>5. </a:t>
            </a:r>
            <a:r>
              <a:rPr lang="tr-TR" dirty="0" err="1"/>
              <a:t>Subquery</a:t>
            </a:r>
            <a:r>
              <a:rPr lang="tr-TR" dirty="0"/>
              <a:t> Kullanımı: En pahalı </a:t>
            </a:r>
            <a:r>
              <a:rPr lang="tr-TR" dirty="0" err="1"/>
              <a:t>ürünün</a:t>
            </a:r>
            <a:r>
              <a:rPr lang="tr-TR" dirty="0"/>
              <a:t> adını ve fiyatını listeleyiniz.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SELECT </a:t>
            </a:r>
            <a:r>
              <a:rPr lang="tr-TR" dirty="0" err="1">
                <a:solidFill>
                  <a:srgbClr val="C77DBB"/>
                </a:solidFill>
                <a:effectLst/>
              </a:rPr>
              <a:t>ProductName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C77DBB"/>
                </a:solidFill>
                <a:effectLst/>
              </a:rPr>
              <a:t>UnitPrice</a:t>
            </a:r>
            <a:br>
              <a:rPr lang="tr-TR" dirty="0">
                <a:solidFill>
                  <a:srgbClr val="C77DBB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 err="1">
                <a:solidFill>
                  <a:srgbClr val="BCBEC4"/>
                </a:solidFill>
                <a:effectLst/>
              </a:rPr>
              <a:t>Products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WHERE </a:t>
            </a:r>
            <a:r>
              <a:rPr lang="tr-TR" dirty="0" err="1">
                <a:solidFill>
                  <a:srgbClr val="C77DBB"/>
                </a:solidFill>
                <a:effectLst/>
              </a:rPr>
              <a:t>UnitPrice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= (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SELECT </a:t>
            </a:r>
            <a:r>
              <a:rPr lang="tr-TR" i="1" dirty="0">
                <a:solidFill>
                  <a:srgbClr val="57AAF7"/>
                </a:solidFill>
                <a:effectLst/>
              </a:rPr>
              <a:t>MAX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 err="1">
                <a:solidFill>
                  <a:srgbClr val="C77DBB"/>
                </a:solidFill>
                <a:effectLst/>
              </a:rPr>
              <a:t>UnitPrice</a:t>
            </a:r>
            <a:r>
              <a:rPr lang="tr-TR" dirty="0">
                <a:solidFill>
                  <a:srgbClr val="BCBEC4"/>
                </a:solidFill>
                <a:effectLst/>
              </a:rPr>
              <a:t>)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 err="1">
                <a:solidFill>
                  <a:srgbClr val="BCBEC4"/>
                </a:solidFill>
                <a:effectLst/>
              </a:rPr>
              <a:t>Products</a:t>
            </a:r>
            <a:r>
              <a:rPr lang="tr-TR" dirty="0">
                <a:solidFill>
                  <a:srgbClr val="BCBEC4"/>
                </a:solidFill>
                <a:effectLst/>
              </a:rPr>
              <a:t>);</a:t>
            </a:r>
          </a:p>
        </p:txBody>
      </p:sp>
      <p:pic>
        <p:nvPicPr>
          <p:cNvPr id="6" name="Resim 5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9EAB723D-C02B-B095-A29F-D87ED00B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644" y="1612800"/>
            <a:ext cx="7772400" cy="510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80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B36D7-6CBC-F109-223F-5AA4614EE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B35F5E9-1CC0-E4CC-F6C9-FE74250A2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EC14AC9-8109-ECBD-215F-F9D5745429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245326"/>
            <a:ext cx="11210543" cy="4601748"/>
          </a:xfrm>
        </p:spPr>
        <p:txBody>
          <a:bodyPr/>
          <a:lstStyle/>
          <a:p>
            <a:r>
              <a:rPr lang="tr-TR" dirty="0"/>
              <a:t>6. JOIN ve </a:t>
            </a:r>
            <a:r>
              <a:rPr lang="tr-TR" dirty="0" err="1"/>
              <a:t>Aggregate</a:t>
            </a:r>
            <a:r>
              <a:rPr lang="tr-TR" dirty="0"/>
              <a:t>: Çalışan başına </a:t>
            </a:r>
            <a:r>
              <a:rPr lang="tr-TR" dirty="0" err="1"/>
              <a:t>düşen</a:t>
            </a:r>
            <a:r>
              <a:rPr lang="tr-TR" dirty="0"/>
              <a:t> sipariş sayısını gösteren bir liste çıkarınız.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SELECT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EmployeeID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LastName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FirstName</a:t>
            </a:r>
            <a:r>
              <a:rPr lang="tr-TR" dirty="0">
                <a:solidFill>
                  <a:srgbClr val="BCBEC4"/>
                </a:solidFill>
                <a:effectLst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i="1" dirty="0">
                <a:solidFill>
                  <a:srgbClr val="57AAF7"/>
                </a:solidFill>
                <a:effectLst/>
              </a:rPr>
              <a:t>COUNT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</a:rPr>
              <a:t>ord.</a:t>
            </a:r>
            <a:r>
              <a:rPr lang="tr-TR" dirty="0" err="1">
                <a:solidFill>
                  <a:srgbClr val="C77DBB"/>
                </a:solidFill>
                <a:effectLst/>
              </a:rPr>
              <a:t>OrderID</a:t>
            </a:r>
            <a:r>
              <a:rPr lang="tr-TR" dirty="0">
                <a:solidFill>
                  <a:srgbClr val="BCBEC4"/>
                </a:solidFill>
                <a:effectLst/>
              </a:rPr>
              <a:t>) </a:t>
            </a:r>
            <a:r>
              <a:rPr lang="tr-TR" dirty="0">
                <a:solidFill>
                  <a:srgbClr val="CF8E6D"/>
                </a:solidFill>
                <a:effectLst/>
              </a:rPr>
              <a:t>AS </a:t>
            </a:r>
            <a:r>
              <a:rPr lang="tr-TR" dirty="0">
                <a:solidFill>
                  <a:srgbClr val="6AAB73"/>
                </a:solidFill>
                <a:effectLst/>
              </a:rPr>
              <a:t>'Çalışan </a:t>
            </a:r>
            <a:r>
              <a:rPr lang="tr-TR" dirty="0" err="1">
                <a:solidFill>
                  <a:srgbClr val="6AAB73"/>
                </a:solidFill>
                <a:effectLst/>
              </a:rPr>
              <a:t>Bşına</a:t>
            </a:r>
            <a:r>
              <a:rPr lang="tr-TR" dirty="0">
                <a:solidFill>
                  <a:srgbClr val="6AAB73"/>
                </a:solidFill>
                <a:effectLst/>
              </a:rPr>
              <a:t> Düşen Sipariş Sayısı'</a:t>
            </a:r>
            <a:br>
              <a:rPr lang="tr-TR" dirty="0">
                <a:solidFill>
                  <a:srgbClr val="6AAB73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 err="1">
                <a:solidFill>
                  <a:srgbClr val="BCBEC4"/>
                </a:solidFill>
                <a:effectLst/>
              </a:rPr>
              <a:t>Employees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emp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LEFT JOIN </a:t>
            </a:r>
            <a:r>
              <a:rPr lang="tr-TR" dirty="0" err="1">
                <a:solidFill>
                  <a:srgbClr val="BCBEC4"/>
                </a:solidFill>
                <a:effectLst/>
              </a:rPr>
              <a:t>Orders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ord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>
                <a:solidFill>
                  <a:srgbClr val="CF8E6D"/>
                </a:solidFill>
                <a:effectLst/>
              </a:rPr>
              <a:t>ON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EmployeeID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= </a:t>
            </a:r>
            <a:r>
              <a:rPr lang="tr-TR" dirty="0" err="1">
                <a:solidFill>
                  <a:srgbClr val="BCBEC4"/>
                </a:solidFill>
                <a:effectLst/>
              </a:rPr>
              <a:t>ord.</a:t>
            </a:r>
            <a:r>
              <a:rPr lang="tr-TR" dirty="0" err="1">
                <a:solidFill>
                  <a:srgbClr val="C77DBB"/>
                </a:solidFill>
                <a:effectLst/>
              </a:rPr>
              <a:t>EmployeeID</a:t>
            </a:r>
            <a:br>
              <a:rPr lang="tr-TR" dirty="0">
                <a:solidFill>
                  <a:srgbClr val="C77DBB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GROUP BY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EmployeeID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LastName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FirstName</a:t>
            </a:r>
            <a:br>
              <a:rPr lang="tr-TR" dirty="0">
                <a:solidFill>
                  <a:srgbClr val="C77DBB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ORDER BY </a:t>
            </a:r>
            <a:r>
              <a:rPr lang="tr-TR" dirty="0">
                <a:solidFill>
                  <a:srgbClr val="BCBEC4"/>
                </a:solidFill>
                <a:effectLst/>
              </a:rPr>
              <a:t>[Çalışan </a:t>
            </a:r>
            <a:r>
              <a:rPr lang="tr-TR" dirty="0" err="1">
                <a:solidFill>
                  <a:srgbClr val="BCBEC4"/>
                </a:solidFill>
                <a:effectLst/>
              </a:rPr>
              <a:t>Bşına</a:t>
            </a:r>
            <a:r>
              <a:rPr lang="tr-TR" dirty="0">
                <a:solidFill>
                  <a:srgbClr val="BCBEC4"/>
                </a:solidFill>
                <a:effectLst/>
              </a:rPr>
              <a:t> Düşen Sipariş Sayısı] </a:t>
            </a:r>
            <a:r>
              <a:rPr lang="tr-TR" dirty="0">
                <a:solidFill>
                  <a:srgbClr val="CF8E6D"/>
                </a:solidFill>
                <a:effectLst/>
              </a:rPr>
              <a:t>DESC</a:t>
            </a:r>
            <a:r>
              <a:rPr lang="tr-TR" dirty="0">
                <a:solidFill>
                  <a:srgbClr val="BCBEC4"/>
                </a:solidFill>
                <a:effectLst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47946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80904-592A-4850-14F9-4EF2D54F6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DE5C3AE0-7D34-B09C-F51C-FE2D48307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17" y="313326"/>
            <a:ext cx="9953366" cy="623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1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BC95B-48E3-A361-E2C5-8ABB4C868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C1B83C3-879E-EE47-C70A-44B9F6CED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609312-7B9C-6788-6AB9-2CC7032827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288869"/>
            <a:ext cx="11210543" cy="4601748"/>
          </a:xfrm>
        </p:spPr>
        <p:txBody>
          <a:bodyPr/>
          <a:lstStyle/>
          <a:p>
            <a:r>
              <a:rPr lang="tr-TR" dirty="0"/>
              <a:t>7. Tarih Filtreleme: 1997 yılında verilen siparişleri listeleyin.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SELECT </a:t>
            </a:r>
            <a:r>
              <a:rPr lang="tr-TR" dirty="0">
                <a:solidFill>
                  <a:srgbClr val="FFC66D"/>
                </a:solidFill>
                <a:effectLst/>
              </a:rPr>
              <a:t>* </a:t>
            </a: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 err="1">
                <a:solidFill>
                  <a:srgbClr val="BCBEC4"/>
                </a:solidFill>
                <a:effectLst/>
              </a:rPr>
              <a:t>Orders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>
                <a:solidFill>
                  <a:srgbClr val="CF8E6D"/>
                </a:solidFill>
                <a:effectLst/>
              </a:rPr>
              <a:t>WHERE </a:t>
            </a:r>
            <a:r>
              <a:rPr lang="tr-TR" dirty="0" err="1">
                <a:solidFill>
                  <a:srgbClr val="C77DBB"/>
                </a:solidFill>
                <a:effectLst/>
              </a:rPr>
              <a:t>OrderDate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&gt;= </a:t>
            </a:r>
            <a:r>
              <a:rPr lang="tr-TR" dirty="0">
                <a:solidFill>
                  <a:srgbClr val="6AAB73"/>
                </a:solidFill>
                <a:effectLst/>
              </a:rPr>
              <a:t>'1997-01-01' </a:t>
            </a:r>
            <a:r>
              <a:rPr lang="tr-TR" dirty="0">
                <a:solidFill>
                  <a:srgbClr val="CF8E6D"/>
                </a:solidFill>
                <a:effectLst/>
              </a:rPr>
              <a:t>AND </a:t>
            </a:r>
            <a:r>
              <a:rPr lang="tr-TR" dirty="0" err="1">
                <a:solidFill>
                  <a:srgbClr val="C77DBB"/>
                </a:solidFill>
                <a:effectLst/>
              </a:rPr>
              <a:t>OrderDate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&lt; </a:t>
            </a:r>
            <a:r>
              <a:rPr lang="tr-TR" dirty="0">
                <a:solidFill>
                  <a:srgbClr val="6AAB73"/>
                </a:solidFill>
                <a:effectLst/>
              </a:rPr>
              <a:t>'1998-01-01'</a:t>
            </a:r>
            <a:r>
              <a:rPr lang="tr-TR" dirty="0">
                <a:solidFill>
                  <a:srgbClr val="BCBEC4"/>
                </a:solidFill>
                <a:effectLst/>
              </a:rPr>
              <a:t>;</a:t>
            </a:r>
          </a:p>
          <a:p>
            <a:endParaRPr lang="tr-TR" dirty="0"/>
          </a:p>
        </p:txBody>
      </p:sp>
      <p:pic>
        <p:nvPicPr>
          <p:cNvPr id="5" name="Resim 4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35B2BB66-81CA-505A-61AD-B5C18F6D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09" y="2302257"/>
            <a:ext cx="7772400" cy="412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22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5BDA0-0055-6C23-CD90-F0E078A03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03EA186-8EDA-6238-6880-DB9F308A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4CE10C2-E023-2529-9D85-1705E5EBEAF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265529"/>
            <a:ext cx="11210543" cy="4601748"/>
          </a:xfrm>
        </p:spPr>
        <p:txBody>
          <a:bodyPr/>
          <a:lstStyle/>
          <a:p>
            <a:r>
              <a:rPr lang="tr-TR" dirty="0"/>
              <a:t>8. CASE Kullanımı: </a:t>
            </a:r>
            <a:r>
              <a:rPr lang="tr-TR" dirty="0" err="1"/>
              <a:t>Ürünleri</a:t>
            </a:r>
            <a:r>
              <a:rPr lang="tr-TR" dirty="0"/>
              <a:t> fiyat aralıklarına göre kategorilere ayırarak listeleyin: 020 → Ucuz, 20-50 → Orta, 50+ → Pahalı.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SELECT </a:t>
            </a:r>
            <a:r>
              <a:rPr lang="tr-TR" dirty="0" err="1">
                <a:solidFill>
                  <a:srgbClr val="C77DBB"/>
                </a:solidFill>
                <a:effectLst/>
              </a:rPr>
              <a:t>ProductName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C77DBB"/>
                </a:solidFill>
                <a:effectLst/>
              </a:rPr>
              <a:t>UnitPrice</a:t>
            </a:r>
            <a:r>
              <a:rPr lang="tr-TR" dirty="0">
                <a:solidFill>
                  <a:srgbClr val="BCBEC4"/>
                </a:solidFill>
                <a:effectLst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dirty="0">
                <a:solidFill>
                  <a:srgbClr val="CF8E6D"/>
                </a:solidFill>
                <a:effectLst/>
              </a:rPr>
              <a:t>CASE</a:t>
            </a:r>
            <a:br>
              <a:rPr lang="tr-TR" dirty="0">
                <a:solidFill>
                  <a:srgbClr val="CF8E6D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        WHEN </a:t>
            </a:r>
            <a:r>
              <a:rPr lang="tr-TR" dirty="0" err="1">
                <a:solidFill>
                  <a:srgbClr val="C77DBB"/>
                </a:solidFill>
                <a:effectLst/>
              </a:rPr>
              <a:t>UnitPrice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&lt;= </a:t>
            </a:r>
            <a:r>
              <a:rPr lang="tr-TR" dirty="0">
                <a:solidFill>
                  <a:srgbClr val="2AACB8"/>
                </a:solidFill>
                <a:effectLst/>
              </a:rPr>
              <a:t>20 </a:t>
            </a:r>
            <a:r>
              <a:rPr lang="tr-TR" dirty="0">
                <a:solidFill>
                  <a:srgbClr val="CF8E6D"/>
                </a:solidFill>
                <a:effectLst/>
              </a:rPr>
              <a:t>THEN </a:t>
            </a:r>
            <a:r>
              <a:rPr lang="tr-TR" dirty="0">
                <a:solidFill>
                  <a:srgbClr val="6AAB73"/>
                </a:solidFill>
                <a:effectLst/>
              </a:rPr>
              <a:t>'Ucuz'</a:t>
            </a:r>
            <a:br>
              <a:rPr lang="tr-TR" dirty="0">
                <a:solidFill>
                  <a:srgbClr val="6AAB73"/>
                </a:solidFill>
                <a:effectLst/>
              </a:rPr>
            </a:br>
            <a:r>
              <a:rPr lang="tr-TR" dirty="0">
                <a:solidFill>
                  <a:srgbClr val="6AAB73"/>
                </a:solidFill>
                <a:effectLst/>
              </a:rPr>
              <a:t>        </a:t>
            </a:r>
            <a:r>
              <a:rPr lang="tr-TR" dirty="0">
                <a:solidFill>
                  <a:srgbClr val="CF8E6D"/>
                </a:solidFill>
                <a:effectLst/>
              </a:rPr>
              <a:t>WHEN </a:t>
            </a:r>
            <a:r>
              <a:rPr lang="tr-TR" dirty="0" err="1">
                <a:solidFill>
                  <a:srgbClr val="C77DBB"/>
                </a:solidFill>
                <a:effectLst/>
              </a:rPr>
              <a:t>UnitPrice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&lt;= </a:t>
            </a:r>
            <a:r>
              <a:rPr lang="tr-TR" dirty="0">
                <a:solidFill>
                  <a:srgbClr val="2AACB8"/>
                </a:solidFill>
                <a:effectLst/>
              </a:rPr>
              <a:t>50 </a:t>
            </a:r>
            <a:r>
              <a:rPr lang="tr-TR" dirty="0">
                <a:solidFill>
                  <a:srgbClr val="CF8E6D"/>
                </a:solidFill>
                <a:effectLst/>
              </a:rPr>
              <a:t>THEN </a:t>
            </a:r>
            <a:r>
              <a:rPr lang="tr-TR" dirty="0">
                <a:solidFill>
                  <a:srgbClr val="6AAB73"/>
                </a:solidFill>
                <a:effectLst/>
              </a:rPr>
              <a:t>'Orta'</a:t>
            </a:r>
            <a:br>
              <a:rPr lang="tr-TR" dirty="0">
                <a:solidFill>
                  <a:srgbClr val="6AAB73"/>
                </a:solidFill>
                <a:effectLst/>
              </a:rPr>
            </a:br>
            <a:r>
              <a:rPr lang="tr-TR" dirty="0">
                <a:solidFill>
                  <a:srgbClr val="6AAB73"/>
                </a:solidFill>
                <a:effectLst/>
              </a:rPr>
              <a:t>        </a:t>
            </a:r>
            <a:r>
              <a:rPr lang="tr-TR" dirty="0">
                <a:solidFill>
                  <a:srgbClr val="CF8E6D"/>
                </a:solidFill>
                <a:effectLst/>
              </a:rPr>
              <a:t>WHEN </a:t>
            </a:r>
            <a:r>
              <a:rPr lang="tr-TR" dirty="0" err="1">
                <a:solidFill>
                  <a:srgbClr val="C77DBB"/>
                </a:solidFill>
                <a:effectLst/>
              </a:rPr>
              <a:t>UnitPrice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&gt;= </a:t>
            </a:r>
            <a:r>
              <a:rPr lang="tr-TR" dirty="0">
                <a:solidFill>
                  <a:srgbClr val="2AACB8"/>
                </a:solidFill>
                <a:effectLst/>
              </a:rPr>
              <a:t>51 </a:t>
            </a:r>
            <a:r>
              <a:rPr lang="tr-TR" dirty="0">
                <a:solidFill>
                  <a:srgbClr val="CF8E6D"/>
                </a:solidFill>
                <a:effectLst/>
              </a:rPr>
              <a:t>THEN </a:t>
            </a:r>
            <a:r>
              <a:rPr lang="tr-TR" dirty="0">
                <a:solidFill>
                  <a:srgbClr val="6AAB73"/>
                </a:solidFill>
                <a:effectLst/>
              </a:rPr>
              <a:t>'Pahalı'</a:t>
            </a:r>
            <a:br>
              <a:rPr lang="tr-TR" dirty="0">
                <a:solidFill>
                  <a:srgbClr val="6AAB73"/>
                </a:solidFill>
                <a:effectLst/>
              </a:rPr>
            </a:br>
            <a:r>
              <a:rPr lang="tr-TR" dirty="0">
                <a:solidFill>
                  <a:srgbClr val="6AAB73"/>
                </a:solidFill>
                <a:effectLst/>
              </a:rPr>
              <a:t>    </a:t>
            </a:r>
            <a:r>
              <a:rPr lang="tr-TR" dirty="0">
                <a:solidFill>
                  <a:srgbClr val="CF8E6D"/>
                </a:solidFill>
                <a:effectLst/>
              </a:rPr>
              <a:t>END AS </a:t>
            </a:r>
            <a:r>
              <a:rPr lang="tr-TR" dirty="0" err="1">
                <a:solidFill>
                  <a:srgbClr val="BCBEC4"/>
                </a:solidFill>
                <a:effectLst/>
              </a:rPr>
              <a:t>PriceCategory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 err="1">
                <a:solidFill>
                  <a:srgbClr val="BCBEC4"/>
                </a:solidFill>
                <a:effectLst/>
              </a:rPr>
              <a:t>Products</a:t>
            </a:r>
            <a:r>
              <a:rPr lang="tr-TR" dirty="0">
                <a:solidFill>
                  <a:srgbClr val="BCBEC4"/>
                </a:solidFill>
                <a:effectLst/>
              </a:rPr>
              <a:t>;</a:t>
            </a:r>
          </a:p>
        </p:txBody>
      </p:sp>
      <p:pic>
        <p:nvPicPr>
          <p:cNvPr id="7" name="Resim 6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D216578E-F51F-9178-82DB-1C8914532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491" y="1678006"/>
            <a:ext cx="5872552" cy="504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21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2FE0F-7A79-7059-CDA1-A488387EB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29C5F4D-EE23-43DA-7BA0-21AAD233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54B0522-1119-9CDD-C508-52D27222093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1" y="1287475"/>
            <a:ext cx="11210543" cy="4601748"/>
          </a:xfrm>
        </p:spPr>
        <p:txBody>
          <a:bodyPr/>
          <a:lstStyle/>
          <a:p>
            <a:r>
              <a:rPr lang="tr-TR" dirty="0"/>
              <a:t>9. </a:t>
            </a:r>
            <a:r>
              <a:rPr lang="tr-TR" dirty="0" err="1"/>
              <a:t>Nested</a:t>
            </a:r>
            <a:r>
              <a:rPr lang="tr-TR" dirty="0"/>
              <a:t> </a:t>
            </a:r>
            <a:r>
              <a:rPr lang="tr-TR" dirty="0" err="1"/>
              <a:t>Subquery</a:t>
            </a:r>
            <a:r>
              <a:rPr lang="tr-TR" dirty="0"/>
              <a:t>: En çok sipariş verilen </a:t>
            </a:r>
            <a:r>
              <a:rPr lang="tr-TR" dirty="0" err="1"/>
              <a:t>ürünün</a:t>
            </a:r>
            <a:r>
              <a:rPr lang="tr-TR" dirty="0"/>
              <a:t> adını ve sipariş adedini (adet bazında) bulun.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SELECT </a:t>
            </a:r>
            <a:r>
              <a:rPr lang="tr-TR" dirty="0" err="1">
                <a:solidFill>
                  <a:srgbClr val="BCBEC4"/>
                </a:solidFill>
                <a:effectLst/>
              </a:rPr>
              <a:t>pro.</a:t>
            </a:r>
            <a:r>
              <a:rPr lang="tr-TR" dirty="0" err="1">
                <a:solidFill>
                  <a:srgbClr val="C77DBB"/>
                </a:solidFill>
                <a:effectLst/>
              </a:rPr>
              <a:t>ProductName</a:t>
            </a:r>
            <a:r>
              <a:rPr lang="tr-TR" dirty="0">
                <a:solidFill>
                  <a:srgbClr val="BCBEC4"/>
                </a:solidFill>
                <a:effectLst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i="1" dirty="0">
                <a:solidFill>
                  <a:srgbClr val="57AAF7"/>
                </a:solidFill>
                <a:effectLst/>
              </a:rPr>
              <a:t>SUM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</a:rPr>
              <a:t>od.</a:t>
            </a:r>
            <a:r>
              <a:rPr lang="tr-TR" dirty="0" err="1">
                <a:solidFill>
                  <a:srgbClr val="C77DBB"/>
                </a:solidFill>
                <a:effectLst/>
              </a:rPr>
              <a:t>Quantity</a:t>
            </a:r>
            <a:r>
              <a:rPr lang="tr-TR" dirty="0">
                <a:solidFill>
                  <a:srgbClr val="BCBEC4"/>
                </a:solidFill>
                <a:effectLst/>
              </a:rPr>
              <a:t>) </a:t>
            </a:r>
            <a:r>
              <a:rPr lang="tr-TR" dirty="0">
                <a:solidFill>
                  <a:srgbClr val="CF8E6D"/>
                </a:solidFill>
                <a:effectLst/>
              </a:rPr>
              <a:t>AS </a:t>
            </a:r>
            <a:r>
              <a:rPr lang="tr-TR" dirty="0">
                <a:solidFill>
                  <a:srgbClr val="6AAB73"/>
                </a:solidFill>
                <a:effectLst/>
              </a:rPr>
              <a:t>'Sipariş Adedi'</a:t>
            </a:r>
            <a:br>
              <a:rPr lang="tr-TR" dirty="0">
                <a:solidFill>
                  <a:srgbClr val="6AAB73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 err="1">
                <a:solidFill>
                  <a:srgbClr val="BCBEC4"/>
                </a:solidFill>
                <a:effectLst/>
              </a:rPr>
              <a:t>Products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pro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JOIN </a:t>
            </a:r>
            <a:r>
              <a:rPr lang="tr-TR" dirty="0">
                <a:solidFill>
                  <a:srgbClr val="BCBEC4"/>
                </a:solidFill>
                <a:effectLst/>
              </a:rPr>
              <a:t>"</a:t>
            </a:r>
            <a:r>
              <a:rPr lang="tr-TR" dirty="0" err="1">
                <a:solidFill>
                  <a:srgbClr val="BCBEC4"/>
                </a:solidFill>
                <a:effectLst/>
              </a:rPr>
              <a:t>Order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Details</a:t>
            </a:r>
            <a:r>
              <a:rPr lang="tr-TR" dirty="0">
                <a:solidFill>
                  <a:srgbClr val="BCBEC4"/>
                </a:solidFill>
                <a:effectLst/>
              </a:rPr>
              <a:t>" od 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ON </a:t>
            </a:r>
            <a:r>
              <a:rPr lang="tr-TR" dirty="0" err="1">
                <a:solidFill>
                  <a:srgbClr val="BCBEC4"/>
                </a:solidFill>
                <a:effectLst/>
              </a:rPr>
              <a:t>pro.</a:t>
            </a:r>
            <a:r>
              <a:rPr lang="tr-TR" dirty="0" err="1">
                <a:solidFill>
                  <a:srgbClr val="C77DBB"/>
                </a:solidFill>
                <a:effectLst/>
              </a:rPr>
              <a:t>ProductID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= </a:t>
            </a:r>
            <a:r>
              <a:rPr lang="tr-TR" dirty="0" err="1">
                <a:solidFill>
                  <a:srgbClr val="BCBEC4"/>
                </a:solidFill>
                <a:effectLst/>
              </a:rPr>
              <a:t>od.</a:t>
            </a:r>
            <a:r>
              <a:rPr lang="tr-TR" dirty="0" err="1">
                <a:solidFill>
                  <a:srgbClr val="C77DBB"/>
                </a:solidFill>
                <a:effectLst/>
              </a:rPr>
              <a:t>ProductID</a:t>
            </a:r>
            <a:br>
              <a:rPr lang="tr-TR" dirty="0">
                <a:solidFill>
                  <a:srgbClr val="C77DBB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GROUP BY </a:t>
            </a:r>
            <a:r>
              <a:rPr lang="tr-TR" dirty="0" err="1">
                <a:solidFill>
                  <a:srgbClr val="BCBEC4"/>
                </a:solidFill>
                <a:effectLst/>
              </a:rPr>
              <a:t>pro.</a:t>
            </a:r>
            <a:r>
              <a:rPr lang="tr-TR" dirty="0" err="1">
                <a:solidFill>
                  <a:srgbClr val="C77DBB"/>
                </a:solidFill>
                <a:effectLst/>
              </a:rPr>
              <a:t>ProductID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</a:rPr>
              <a:t>pro.</a:t>
            </a:r>
            <a:r>
              <a:rPr lang="tr-TR" dirty="0" err="1">
                <a:solidFill>
                  <a:srgbClr val="C77DBB"/>
                </a:solidFill>
                <a:effectLst/>
              </a:rPr>
              <a:t>ProductName</a:t>
            </a:r>
            <a:br>
              <a:rPr lang="tr-TR" dirty="0">
                <a:solidFill>
                  <a:srgbClr val="C77DBB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HAVING </a:t>
            </a:r>
            <a:r>
              <a:rPr lang="tr-TR" i="1" dirty="0">
                <a:solidFill>
                  <a:srgbClr val="57AAF7"/>
                </a:solidFill>
                <a:effectLst/>
              </a:rPr>
              <a:t>SUM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</a:rPr>
              <a:t>od.</a:t>
            </a:r>
            <a:r>
              <a:rPr lang="tr-TR" dirty="0" err="1">
                <a:solidFill>
                  <a:srgbClr val="C77DBB"/>
                </a:solidFill>
                <a:effectLst/>
              </a:rPr>
              <a:t>Quantity</a:t>
            </a:r>
            <a:r>
              <a:rPr lang="tr-TR" dirty="0">
                <a:solidFill>
                  <a:srgbClr val="BCBEC4"/>
                </a:solidFill>
                <a:effectLst/>
              </a:rPr>
              <a:t>) = (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dirty="0">
                <a:solidFill>
                  <a:srgbClr val="CF8E6D"/>
                </a:solidFill>
                <a:effectLst/>
              </a:rPr>
              <a:t>SELECT TOP </a:t>
            </a:r>
            <a:r>
              <a:rPr lang="tr-TR" dirty="0">
                <a:solidFill>
                  <a:srgbClr val="2AACB8"/>
                </a:solidFill>
                <a:effectLst/>
              </a:rPr>
              <a:t>1 </a:t>
            </a:r>
            <a:r>
              <a:rPr lang="tr-TR" i="1" dirty="0">
                <a:solidFill>
                  <a:srgbClr val="57AAF7"/>
                </a:solidFill>
                <a:effectLst/>
              </a:rPr>
              <a:t>SUM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 err="1">
                <a:solidFill>
                  <a:srgbClr val="C77DBB"/>
                </a:solidFill>
                <a:effectLst/>
              </a:rPr>
              <a:t>Quantity</a:t>
            </a:r>
            <a:r>
              <a:rPr lang="tr-TR" dirty="0">
                <a:solidFill>
                  <a:srgbClr val="BCBEC4"/>
                </a:solidFill>
                <a:effectLst/>
              </a:rPr>
              <a:t>)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>
                <a:solidFill>
                  <a:srgbClr val="BCBEC4"/>
                </a:solidFill>
                <a:effectLst/>
              </a:rPr>
              <a:t>"</a:t>
            </a:r>
            <a:r>
              <a:rPr lang="tr-TR" dirty="0" err="1">
                <a:solidFill>
                  <a:srgbClr val="BCBEC4"/>
                </a:solidFill>
                <a:effectLst/>
              </a:rPr>
              <a:t>Order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Details</a:t>
            </a:r>
            <a:r>
              <a:rPr lang="tr-TR" dirty="0">
                <a:solidFill>
                  <a:srgbClr val="BCBEC4"/>
                </a:solidFill>
                <a:effectLst/>
              </a:rPr>
              <a:t>"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dirty="0">
                <a:solidFill>
                  <a:srgbClr val="CF8E6D"/>
                </a:solidFill>
                <a:effectLst/>
              </a:rPr>
              <a:t>GROUP BY </a:t>
            </a:r>
            <a:r>
              <a:rPr lang="tr-TR" dirty="0" err="1">
                <a:solidFill>
                  <a:srgbClr val="C77DBB"/>
                </a:solidFill>
                <a:effectLst/>
              </a:rPr>
              <a:t>ProductID</a:t>
            </a:r>
            <a:br>
              <a:rPr lang="tr-TR" dirty="0">
                <a:solidFill>
                  <a:srgbClr val="C77DBB"/>
                </a:solidFill>
                <a:effectLst/>
              </a:rPr>
            </a:br>
            <a:r>
              <a:rPr lang="tr-TR" dirty="0">
                <a:solidFill>
                  <a:srgbClr val="C77DBB"/>
                </a:solidFill>
                <a:effectLst/>
              </a:rPr>
              <a:t>    </a:t>
            </a:r>
            <a:r>
              <a:rPr lang="tr-TR" dirty="0">
                <a:solidFill>
                  <a:srgbClr val="CF8E6D"/>
                </a:solidFill>
                <a:effectLst/>
              </a:rPr>
              <a:t>ORDER BY </a:t>
            </a:r>
            <a:r>
              <a:rPr lang="tr-TR" i="1" dirty="0">
                <a:solidFill>
                  <a:srgbClr val="57AAF7"/>
                </a:solidFill>
                <a:effectLst/>
              </a:rPr>
              <a:t>SUM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 err="1">
                <a:solidFill>
                  <a:srgbClr val="C77DBB"/>
                </a:solidFill>
                <a:effectLst/>
              </a:rPr>
              <a:t>Quantity</a:t>
            </a:r>
            <a:r>
              <a:rPr lang="tr-TR" dirty="0">
                <a:solidFill>
                  <a:srgbClr val="BCBEC4"/>
                </a:solidFill>
                <a:effectLst/>
              </a:rPr>
              <a:t>) </a:t>
            </a:r>
            <a:r>
              <a:rPr lang="tr-TR" dirty="0">
                <a:solidFill>
                  <a:srgbClr val="CF8E6D"/>
                </a:solidFill>
                <a:effectLst/>
              </a:rPr>
              <a:t>DESC</a:t>
            </a:r>
            <a:br>
              <a:rPr lang="tr-TR" dirty="0">
                <a:solidFill>
                  <a:srgbClr val="CF8E6D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    </a:t>
            </a:r>
            <a:r>
              <a:rPr lang="tr-TR" dirty="0">
                <a:solidFill>
                  <a:srgbClr val="BCBEC4"/>
                </a:solidFill>
                <a:effectLst/>
              </a:rPr>
              <a:t>);</a:t>
            </a:r>
          </a:p>
        </p:txBody>
      </p:sp>
      <p:pic>
        <p:nvPicPr>
          <p:cNvPr id="5" name="Resim 4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64F314B9-7F5B-441C-6224-4829987B3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389" y="1724297"/>
            <a:ext cx="6571655" cy="485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6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95706-6E69-1E69-BA74-E421CC9B9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0E39A2-E242-508F-B919-9096BBD78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5004BA3-FFC4-A3AB-039A-97E8AE33CD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1" y="1280160"/>
            <a:ext cx="11210543" cy="4601748"/>
          </a:xfrm>
        </p:spPr>
        <p:txBody>
          <a:bodyPr/>
          <a:lstStyle/>
          <a:p>
            <a:r>
              <a:rPr lang="tr-TR" dirty="0"/>
              <a:t>10. </a:t>
            </a:r>
            <a:r>
              <a:rPr lang="tr-TR" dirty="0" err="1"/>
              <a:t>View</a:t>
            </a:r>
            <a:r>
              <a:rPr lang="tr-TR" dirty="0"/>
              <a:t> Oluşturma: </a:t>
            </a:r>
            <a:r>
              <a:rPr lang="tr-TR" dirty="0" err="1"/>
              <a:t>Ürünler</a:t>
            </a:r>
            <a:r>
              <a:rPr lang="tr-TR" dirty="0"/>
              <a:t> ve kategoriler bilgilerini birleştiren bir </a:t>
            </a:r>
            <a:r>
              <a:rPr lang="tr-TR" dirty="0" err="1"/>
              <a:t>görünüm</a:t>
            </a:r>
            <a:r>
              <a:rPr lang="tr-TR" dirty="0"/>
              <a:t> (</a:t>
            </a:r>
            <a:r>
              <a:rPr lang="tr-TR" dirty="0" err="1"/>
              <a:t>view</a:t>
            </a:r>
            <a:r>
              <a:rPr lang="tr-TR" dirty="0"/>
              <a:t>) oluşturun.</a:t>
            </a:r>
          </a:p>
        </p:txBody>
      </p:sp>
    </p:spTree>
    <p:extLst>
      <p:ext uri="{BB962C8B-B14F-4D97-AF65-F5344CB8AC3E}">
        <p14:creationId xmlns:p14="http://schemas.microsoft.com/office/powerpoint/2010/main" val="4171021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4703C-4456-291E-CA69-AE64AFFA2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212DC2-8B64-6F74-94CC-0421F405B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6E3D810-00B8-42B8-D6D8-FE0F27636B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1" y="1288869"/>
            <a:ext cx="11210543" cy="4601748"/>
          </a:xfrm>
        </p:spPr>
        <p:txBody>
          <a:bodyPr/>
          <a:lstStyle/>
          <a:p>
            <a:r>
              <a:rPr lang="tr-TR" dirty="0"/>
              <a:t>11. </a:t>
            </a:r>
            <a:r>
              <a:rPr lang="tr-TR" dirty="0" err="1"/>
              <a:t>Trigger</a:t>
            </a:r>
            <a:r>
              <a:rPr lang="tr-TR" dirty="0"/>
              <a:t>: </a:t>
            </a:r>
            <a:r>
              <a:rPr lang="tr-TR" dirty="0" err="1"/>
              <a:t>Ürün</a:t>
            </a:r>
            <a:r>
              <a:rPr lang="tr-TR" dirty="0"/>
              <a:t> silindiğinde log tablosuna kayıt yapan bir </a:t>
            </a:r>
            <a:r>
              <a:rPr lang="tr-TR" dirty="0" err="1"/>
              <a:t>trigger</a:t>
            </a:r>
            <a:r>
              <a:rPr lang="tr-TR" dirty="0"/>
              <a:t> yazınız.</a:t>
            </a:r>
          </a:p>
        </p:txBody>
      </p:sp>
    </p:spTree>
    <p:extLst>
      <p:ext uri="{BB962C8B-B14F-4D97-AF65-F5344CB8AC3E}">
        <p14:creationId xmlns:p14="http://schemas.microsoft.com/office/powerpoint/2010/main" val="2453080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4FF8D-D6B8-AE36-5767-7020FD870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3EFE64-34F8-F52A-5735-417743F9B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E708E66-2594-C5E5-C0BE-78BD428837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1" y="1306285"/>
            <a:ext cx="11210543" cy="4601748"/>
          </a:xfrm>
        </p:spPr>
        <p:txBody>
          <a:bodyPr/>
          <a:lstStyle/>
          <a:p>
            <a:r>
              <a:rPr lang="tr-TR" dirty="0"/>
              <a:t>12. </a:t>
            </a:r>
            <a:r>
              <a:rPr lang="tr-TR" dirty="0" err="1"/>
              <a:t>Stored</a:t>
            </a:r>
            <a:r>
              <a:rPr lang="tr-TR" dirty="0"/>
              <a:t> </a:t>
            </a:r>
            <a:r>
              <a:rPr lang="tr-TR" dirty="0" err="1"/>
              <a:t>Procedure</a:t>
            </a:r>
            <a:r>
              <a:rPr lang="tr-TR" dirty="0"/>
              <a:t>: Belirli bir </a:t>
            </a:r>
            <a:r>
              <a:rPr lang="tr-TR" dirty="0" err="1"/>
              <a:t>ülkeye</a:t>
            </a:r>
            <a:r>
              <a:rPr lang="tr-TR" dirty="0"/>
              <a:t> ait </a:t>
            </a:r>
            <a:r>
              <a:rPr lang="tr-TR" dirty="0" err="1"/>
              <a:t>müşterileri</a:t>
            </a:r>
            <a:r>
              <a:rPr lang="tr-TR" dirty="0"/>
              <a:t> listeleyen bir </a:t>
            </a:r>
            <a:r>
              <a:rPr lang="tr-TR" dirty="0" err="1"/>
              <a:t>stored</a:t>
            </a:r>
            <a:r>
              <a:rPr lang="tr-TR" dirty="0"/>
              <a:t> </a:t>
            </a:r>
            <a:r>
              <a:rPr lang="tr-TR" dirty="0" err="1"/>
              <a:t>procedure</a:t>
            </a:r>
            <a:r>
              <a:rPr lang="tr-TR" dirty="0"/>
              <a:t> yazınız.</a:t>
            </a:r>
          </a:p>
        </p:txBody>
      </p:sp>
    </p:spTree>
    <p:extLst>
      <p:ext uri="{BB962C8B-B14F-4D97-AF65-F5344CB8AC3E}">
        <p14:creationId xmlns:p14="http://schemas.microsoft.com/office/powerpoint/2010/main" val="2003858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ABAC8-6431-72C7-82D3-F26136CE1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95A6C8-7BB2-1CCF-D435-F8001CF9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F10CA84-4895-BEC3-D1A4-F6F464A921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1" y="1271451"/>
            <a:ext cx="11210543" cy="4601748"/>
          </a:xfrm>
        </p:spPr>
        <p:txBody>
          <a:bodyPr/>
          <a:lstStyle/>
          <a:p>
            <a:r>
              <a:rPr lang="tr-TR" dirty="0"/>
              <a:t>13. </a:t>
            </a:r>
            <a:r>
              <a:rPr lang="tr-TR" dirty="0" err="1"/>
              <a:t>Left</a:t>
            </a:r>
            <a:r>
              <a:rPr lang="tr-TR" dirty="0"/>
              <a:t> </a:t>
            </a:r>
            <a:r>
              <a:rPr lang="tr-TR" dirty="0" err="1"/>
              <a:t>Join</a:t>
            </a:r>
            <a:r>
              <a:rPr lang="tr-TR" dirty="0"/>
              <a:t> Kullanımı: </a:t>
            </a:r>
            <a:r>
              <a:rPr lang="tr-TR" dirty="0" err="1"/>
              <a:t>Tüm</a:t>
            </a:r>
            <a:r>
              <a:rPr lang="tr-TR" dirty="0"/>
              <a:t> </a:t>
            </a:r>
            <a:r>
              <a:rPr lang="tr-TR" dirty="0" err="1"/>
              <a:t>ürünlerin</a:t>
            </a:r>
            <a:r>
              <a:rPr lang="tr-TR" dirty="0"/>
              <a:t> tedarikçileriyle (</a:t>
            </a:r>
            <a:r>
              <a:rPr lang="tr-TR" dirty="0" err="1"/>
              <a:t>suppliers</a:t>
            </a:r>
            <a:r>
              <a:rPr lang="tr-TR" dirty="0"/>
              <a:t>) birlikte listesini yapın. Tedarikçisi olmayan </a:t>
            </a:r>
            <a:r>
              <a:rPr lang="tr-TR" dirty="0" err="1"/>
              <a:t>ürünler</a:t>
            </a:r>
            <a:r>
              <a:rPr lang="tr-TR" dirty="0"/>
              <a:t> de listelensin.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SELECT </a:t>
            </a:r>
            <a:r>
              <a:rPr lang="tr-TR" dirty="0" err="1">
                <a:solidFill>
                  <a:srgbClr val="BCBEC4"/>
                </a:solidFill>
                <a:effectLst/>
              </a:rPr>
              <a:t>pro.</a:t>
            </a:r>
            <a:r>
              <a:rPr lang="tr-TR" dirty="0" err="1">
                <a:solidFill>
                  <a:srgbClr val="C77DBB"/>
                </a:solidFill>
                <a:effectLst/>
              </a:rPr>
              <a:t>ProductID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</a:rPr>
              <a:t>pro.</a:t>
            </a:r>
            <a:r>
              <a:rPr lang="tr-TR" dirty="0" err="1">
                <a:solidFill>
                  <a:srgbClr val="C77DBB"/>
                </a:solidFill>
                <a:effectLst/>
              </a:rPr>
              <a:t>ProductName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</a:rPr>
              <a:t>pro.</a:t>
            </a:r>
            <a:r>
              <a:rPr lang="tr-TR" dirty="0" err="1">
                <a:solidFill>
                  <a:srgbClr val="C77DBB"/>
                </a:solidFill>
                <a:effectLst/>
              </a:rPr>
              <a:t>UnitPrice</a:t>
            </a:r>
            <a:r>
              <a:rPr lang="tr-TR" dirty="0">
                <a:solidFill>
                  <a:srgbClr val="BCBEC4"/>
                </a:solidFill>
                <a:effectLst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dirty="0" err="1">
                <a:solidFill>
                  <a:srgbClr val="BCBEC4"/>
                </a:solidFill>
                <a:effectLst/>
              </a:rPr>
              <a:t>sup.</a:t>
            </a:r>
            <a:r>
              <a:rPr lang="tr-TR" dirty="0" err="1">
                <a:solidFill>
                  <a:srgbClr val="C77DBB"/>
                </a:solidFill>
                <a:effectLst/>
              </a:rPr>
              <a:t>SupplierID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</a:rPr>
              <a:t>sup.</a:t>
            </a:r>
            <a:r>
              <a:rPr lang="tr-TR" dirty="0" err="1">
                <a:solidFill>
                  <a:srgbClr val="C77DBB"/>
                </a:solidFill>
                <a:effectLst/>
              </a:rPr>
              <a:t>CompanyName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</a:rPr>
              <a:t>sup.</a:t>
            </a:r>
            <a:r>
              <a:rPr lang="tr-TR" dirty="0" err="1">
                <a:solidFill>
                  <a:srgbClr val="C77DBB"/>
                </a:solidFill>
                <a:effectLst/>
              </a:rPr>
              <a:t>ContactName</a:t>
            </a:r>
            <a:br>
              <a:rPr lang="tr-TR" dirty="0">
                <a:solidFill>
                  <a:srgbClr val="C77DBB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 err="1">
                <a:solidFill>
                  <a:srgbClr val="BCBEC4"/>
                </a:solidFill>
                <a:effectLst/>
              </a:rPr>
              <a:t>Products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pro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LEFT JOIN </a:t>
            </a:r>
            <a:r>
              <a:rPr lang="tr-TR" dirty="0">
                <a:solidFill>
                  <a:srgbClr val="BCBEC4"/>
                </a:solidFill>
                <a:effectLst/>
              </a:rPr>
              <a:t>Suppliers sup </a:t>
            </a:r>
            <a:r>
              <a:rPr lang="tr-TR" dirty="0">
                <a:solidFill>
                  <a:srgbClr val="CF8E6D"/>
                </a:solidFill>
                <a:effectLst/>
              </a:rPr>
              <a:t>ON </a:t>
            </a:r>
            <a:r>
              <a:rPr lang="tr-TR" dirty="0" err="1">
                <a:solidFill>
                  <a:srgbClr val="BCBEC4"/>
                </a:solidFill>
                <a:effectLst/>
              </a:rPr>
              <a:t>pro.</a:t>
            </a:r>
            <a:r>
              <a:rPr lang="tr-TR" dirty="0" err="1">
                <a:solidFill>
                  <a:srgbClr val="C77DBB"/>
                </a:solidFill>
                <a:effectLst/>
              </a:rPr>
              <a:t>SupplierID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= </a:t>
            </a:r>
            <a:r>
              <a:rPr lang="tr-TR" dirty="0" err="1">
                <a:solidFill>
                  <a:srgbClr val="BCBEC4"/>
                </a:solidFill>
                <a:effectLst/>
              </a:rPr>
              <a:t>sup.</a:t>
            </a:r>
            <a:r>
              <a:rPr lang="tr-TR" dirty="0" err="1">
                <a:solidFill>
                  <a:srgbClr val="C77DBB"/>
                </a:solidFill>
                <a:effectLst/>
              </a:rPr>
              <a:t>SupplierID</a:t>
            </a:r>
            <a:r>
              <a:rPr lang="tr-TR" dirty="0">
                <a:solidFill>
                  <a:srgbClr val="BCBEC4"/>
                </a:solidFill>
                <a:effectLst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48045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19535E-9E60-33A4-8716-4D8AE758A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</p:spPr>
        <p:txBody>
          <a:bodyPr anchor="t">
            <a:normAutofit/>
          </a:bodyPr>
          <a:lstStyle/>
          <a:p>
            <a:r>
              <a:rPr lang="tr-TR" dirty="0"/>
              <a:t>Hakkımda</a:t>
            </a:r>
          </a:p>
        </p:txBody>
      </p:sp>
      <p:graphicFrame>
        <p:nvGraphicFramePr>
          <p:cNvPr id="7" name="İçerik Yer Tutucusu 2">
            <a:extLst>
              <a:ext uri="{FF2B5EF4-FFF2-40B4-BE49-F238E27FC236}">
                <a16:creationId xmlns:a16="http://schemas.microsoft.com/office/drawing/2014/main" id="{3982AA74-BB89-C8EF-CB5B-F079CA55CC7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20139552"/>
              </p:ext>
            </p:extLst>
          </p:nvPr>
        </p:nvGraphicFramePr>
        <p:xfrm>
          <a:off x="444500" y="1463040"/>
          <a:ext cx="11210543" cy="4601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218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9AB3F965-D10C-E13C-4D96-CF3FF2D3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64" y="246930"/>
            <a:ext cx="10447271" cy="636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94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2B0E4-F3FA-DA03-7643-0F498A1EB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28332F-EE86-E85F-E625-C44A5471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60F24C2-02ED-C069-D708-9503AC9EFE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258215"/>
            <a:ext cx="11210543" cy="4601748"/>
          </a:xfrm>
        </p:spPr>
        <p:txBody>
          <a:bodyPr/>
          <a:lstStyle/>
          <a:p>
            <a:r>
              <a:rPr lang="tr-TR" dirty="0"/>
              <a:t>14. Fiyat Ortalamasının Üzerindeki </a:t>
            </a:r>
            <a:r>
              <a:rPr lang="tr-TR" dirty="0" err="1"/>
              <a:t>Ürünler</a:t>
            </a:r>
            <a:r>
              <a:rPr lang="tr-TR" dirty="0"/>
              <a:t>: Fiyatı ortalama fiyatın </a:t>
            </a:r>
            <a:r>
              <a:rPr lang="tr-TR" dirty="0" err="1"/>
              <a:t>üzerinde</a:t>
            </a:r>
            <a:r>
              <a:rPr lang="tr-TR" dirty="0"/>
              <a:t> olan </a:t>
            </a:r>
            <a:r>
              <a:rPr lang="tr-TR" dirty="0" err="1"/>
              <a:t>ürünleri</a:t>
            </a:r>
            <a:r>
              <a:rPr lang="tr-TR" dirty="0"/>
              <a:t> listeleyin.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SELECT </a:t>
            </a:r>
            <a:r>
              <a:rPr lang="tr-TR" dirty="0" err="1">
                <a:solidFill>
                  <a:srgbClr val="C77DBB"/>
                </a:solidFill>
                <a:effectLst/>
              </a:rPr>
              <a:t>ProductID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C77DBB"/>
                </a:solidFill>
                <a:effectLst/>
              </a:rPr>
              <a:t>ProductName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C77DBB"/>
                </a:solidFill>
                <a:effectLst/>
              </a:rPr>
              <a:t>UnitPrice</a:t>
            </a:r>
            <a:br>
              <a:rPr lang="tr-TR" dirty="0">
                <a:solidFill>
                  <a:srgbClr val="C77DBB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 err="1">
                <a:solidFill>
                  <a:srgbClr val="BCBEC4"/>
                </a:solidFill>
                <a:effectLst/>
              </a:rPr>
              <a:t>Products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WHERE </a:t>
            </a:r>
            <a:r>
              <a:rPr lang="tr-TR" dirty="0" err="1">
                <a:solidFill>
                  <a:srgbClr val="C77DBB"/>
                </a:solidFill>
                <a:effectLst/>
              </a:rPr>
              <a:t>UnitPrice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&gt; (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dirty="0">
                <a:solidFill>
                  <a:srgbClr val="CF8E6D"/>
                </a:solidFill>
                <a:effectLst/>
              </a:rPr>
              <a:t>SELECT </a:t>
            </a:r>
            <a:r>
              <a:rPr lang="tr-TR" i="1" dirty="0">
                <a:solidFill>
                  <a:srgbClr val="57AAF7"/>
                </a:solidFill>
                <a:effectLst/>
              </a:rPr>
              <a:t>AVG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 err="1">
                <a:solidFill>
                  <a:srgbClr val="C77DBB"/>
                </a:solidFill>
                <a:effectLst/>
              </a:rPr>
              <a:t>UnitPrice</a:t>
            </a:r>
            <a:r>
              <a:rPr lang="tr-TR" dirty="0">
                <a:solidFill>
                  <a:srgbClr val="BCBEC4"/>
                </a:solidFill>
                <a:effectLst/>
              </a:rPr>
              <a:t>)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 err="1">
                <a:solidFill>
                  <a:srgbClr val="BCBEC4"/>
                </a:solidFill>
                <a:effectLst/>
              </a:rPr>
              <a:t>Products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);</a:t>
            </a:r>
          </a:p>
        </p:txBody>
      </p:sp>
      <p:pic>
        <p:nvPicPr>
          <p:cNvPr id="5" name="Resim 4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98079ECD-FF6F-4367-A38F-099C2C706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114" y="1686710"/>
            <a:ext cx="4963508" cy="504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07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F4BBE-F096-1B7B-66D1-0196B68A3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E9E3300-3126-7AA3-2AB4-E26692BAA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6A02F8-8FCE-0CFE-9D23-88CF776875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245326"/>
            <a:ext cx="11210543" cy="4601748"/>
          </a:xfrm>
        </p:spPr>
        <p:txBody>
          <a:bodyPr/>
          <a:lstStyle/>
          <a:p>
            <a:r>
              <a:rPr lang="tr-TR" dirty="0"/>
              <a:t>15. En Çok </a:t>
            </a:r>
            <a:r>
              <a:rPr lang="tr-TR" dirty="0" err="1"/>
              <a:t>Ürün</a:t>
            </a:r>
            <a:r>
              <a:rPr lang="tr-TR" dirty="0"/>
              <a:t> Satan Çalışan: Sipariş detaylarına göre en çok </a:t>
            </a:r>
            <a:r>
              <a:rPr lang="tr-TR" dirty="0" err="1"/>
              <a:t>ürün</a:t>
            </a:r>
            <a:r>
              <a:rPr lang="tr-TR" dirty="0"/>
              <a:t> satan çalışan kimdir?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SELECT TOP </a:t>
            </a:r>
            <a:r>
              <a:rPr lang="tr-TR" dirty="0">
                <a:solidFill>
                  <a:srgbClr val="2AACB8"/>
                </a:solidFill>
                <a:effectLst/>
              </a:rPr>
              <a:t>1</a:t>
            </a:r>
            <a:br>
              <a:rPr lang="tr-TR" dirty="0">
                <a:solidFill>
                  <a:srgbClr val="2AACB8"/>
                </a:solidFill>
                <a:effectLst/>
              </a:rPr>
            </a:br>
            <a:r>
              <a:rPr lang="tr-TR" dirty="0">
                <a:solidFill>
                  <a:srgbClr val="2AACB8"/>
                </a:solidFill>
                <a:effectLst/>
              </a:rPr>
              <a:t>   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EmployeeID</a:t>
            </a:r>
            <a:r>
              <a:rPr lang="tr-TR" dirty="0">
                <a:solidFill>
                  <a:srgbClr val="BCBEC4"/>
                </a:solidFill>
                <a:effectLst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FirstName</a:t>
            </a:r>
            <a:r>
              <a:rPr lang="tr-TR" dirty="0">
                <a:solidFill>
                  <a:srgbClr val="BCBEC4"/>
                </a:solidFill>
                <a:effectLst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LastName</a:t>
            </a:r>
            <a:r>
              <a:rPr lang="tr-TR" dirty="0">
                <a:solidFill>
                  <a:srgbClr val="BCBEC4"/>
                </a:solidFill>
                <a:effectLst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i="1" dirty="0">
                <a:solidFill>
                  <a:srgbClr val="57AAF7"/>
                </a:solidFill>
                <a:effectLst/>
              </a:rPr>
              <a:t>SUM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</a:rPr>
              <a:t>od.</a:t>
            </a:r>
            <a:r>
              <a:rPr lang="tr-TR" dirty="0" err="1">
                <a:solidFill>
                  <a:srgbClr val="C77DBB"/>
                </a:solidFill>
                <a:effectLst/>
              </a:rPr>
              <a:t>Quantity</a:t>
            </a:r>
            <a:r>
              <a:rPr lang="tr-TR" dirty="0">
                <a:solidFill>
                  <a:srgbClr val="BCBEC4"/>
                </a:solidFill>
                <a:effectLst/>
              </a:rPr>
              <a:t>) </a:t>
            </a:r>
            <a:r>
              <a:rPr lang="tr-TR" dirty="0">
                <a:solidFill>
                  <a:srgbClr val="CF8E6D"/>
                </a:solidFill>
                <a:effectLst/>
              </a:rPr>
              <a:t>AS </a:t>
            </a:r>
            <a:r>
              <a:rPr lang="tr-TR" dirty="0" err="1">
                <a:solidFill>
                  <a:srgbClr val="BCBEC4"/>
                </a:solidFill>
                <a:effectLst/>
              </a:rPr>
              <a:t>TotalProductsSold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 err="1">
                <a:solidFill>
                  <a:srgbClr val="BCBEC4"/>
                </a:solidFill>
                <a:effectLst/>
              </a:rPr>
              <a:t>Employees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emp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LEFT JOIN </a:t>
            </a:r>
            <a:r>
              <a:rPr lang="tr-TR" dirty="0" err="1">
                <a:solidFill>
                  <a:srgbClr val="BCBEC4"/>
                </a:solidFill>
                <a:effectLst/>
              </a:rPr>
              <a:t>Orders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ord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>
                <a:solidFill>
                  <a:srgbClr val="CF8E6D"/>
                </a:solidFill>
                <a:effectLst/>
              </a:rPr>
              <a:t>ON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EmployeeID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= </a:t>
            </a:r>
            <a:r>
              <a:rPr lang="tr-TR" dirty="0" err="1">
                <a:solidFill>
                  <a:srgbClr val="BCBEC4"/>
                </a:solidFill>
                <a:effectLst/>
              </a:rPr>
              <a:t>ord.</a:t>
            </a:r>
            <a:r>
              <a:rPr lang="tr-TR" dirty="0" err="1">
                <a:solidFill>
                  <a:srgbClr val="C77DBB"/>
                </a:solidFill>
                <a:effectLst/>
              </a:rPr>
              <a:t>EmployeeID</a:t>
            </a:r>
            <a:br>
              <a:rPr lang="tr-TR" dirty="0">
                <a:solidFill>
                  <a:srgbClr val="C77DBB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LEFT JOIN </a:t>
            </a:r>
            <a:r>
              <a:rPr lang="tr-TR" dirty="0">
                <a:solidFill>
                  <a:srgbClr val="BCBEC4"/>
                </a:solidFill>
                <a:effectLst/>
              </a:rPr>
              <a:t>"</a:t>
            </a:r>
            <a:r>
              <a:rPr lang="tr-TR" dirty="0" err="1">
                <a:solidFill>
                  <a:srgbClr val="BCBEC4"/>
                </a:solidFill>
                <a:effectLst/>
              </a:rPr>
              <a:t>Order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Details</a:t>
            </a:r>
            <a:r>
              <a:rPr lang="tr-TR" dirty="0">
                <a:solidFill>
                  <a:srgbClr val="BCBEC4"/>
                </a:solidFill>
                <a:effectLst/>
              </a:rPr>
              <a:t>" od </a:t>
            </a:r>
            <a:r>
              <a:rPr lang="tr-TR" dirty="0">
                <a:solidFill>
                  <a:srgbClr val="CF8E6D"/>
                </a:solidFill>
                <a:effectLst/>
              </a:rPr>
              <a:t>ON </a:t>
            </a:r>
            <a:r>
              <a:rPr lang="tr-TR" dirty="0" err="1">
                <a:solidFill>
                  <a:srgbClr val="BCBEC4"/>
                </a:solidFill>
                <a:effectLst/>
              </a:rPr>
              <a:t>ord.</a:t>
            </a:r>
            <a:r>
              <a:rPr lang="tr-TR" dirty="0" err="1">
                <a:solidFill>
                  <a:srgbClr val="C77DBB"/>
                </a:solidFill>
                <a:effectLst/>
              </a:rPr>
              <a:t>OrderID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= </a:t>
            </a:r>
            <a:r>
              <a:rPr lang="tr-TR" dirty="0" err="1">
                <a:solidFill>
                  <a:srgbClr val="BCBEC4"/>
                </a:solidFill>
                <a:effectLst/>
              </a:rPr>
              <a:t>od.</a:t>
            </a:r>
            <a:r>
              <a:rPr lang="tr-TR" dirty="0" err="1">
                <a:solidFill>
                  <a:srgbClr val="C77DBB"/>
                </a:solidFill>
                <a:effectLst/>
              </a:rPr>
              <a:t>OrderID</a:t>
            </a:r>
            <a:br>
              <a:rPr lang="tr-TR" dirty="0">
                <a:solidFill>
                  <a:srgbClr val="C77DBB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GROUP BY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EmployeeID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FirstName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LastName</a:t>
            </a:r>
            <a:br>
              <a:rPr lang="tr-TR" dirty="0">
                <a:solidFill>
                  <a:srgbClr val="C77DBB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ORDER BY </a:t>
            </a:r>
            <a:r>
              <a:rPr lang="tr-TR" i="1" dirty="0">
                <a:solidFill>
                  <a:srgbClr val="57AAF7"/>
                </a:solidFill>
                <a:effectLst/>
              </a:rPr>
              <a:t>SUM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</a:rPr>
              <a:t>od.</a:t>
            </a:r>
            <a:r>
              <a:rPr lang="tr-TR" dirty="0" err="1">
                <a:solidFill>
                  <a:srgbClr val="C77DBB"/>
                </a:solidFill>
                <a:effectLst/>
              </a:rPr>
              <a:t>Quantity</a:t>
            </a:r>
            <a:r>
              <a:rPr lang="tr-TR" dirty="0">
                <a:solidFill>
                  <a:srgbClr val="BCBEC4"/>
                </a:solidFill>
                <a:effectLst/>
              </a:rPr>
              <a:t>) </a:t>
            </a:r>
            <a:r>
              <a:rPr lang="tr-TR" dirty="0">
                <a:solidFill>
                  <a:srgbClr val="CF8E6D"/>
                </a:solidFill>
                <a:effectLst/>
              </a:rPr>
              <a:t>DESC</a:t>
            </a:r>
            <a:r>
              <a:rPr lang="tr-TR" dirty="0">
                <a:solidFill>
                  <a:srgbClr val="BCBEC4"/>
                </a:solidFill>
                <a:effectLst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74114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2405D48A-0858-2BBF-CE49-C92A42BA6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940" y="227538"/>
            <a:ext cx="9506120" cy="640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91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48112-8E6D-6EB0-9DC4-D9CD5C0AE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5C7201-A6C9-5EB1-D59F-31A5122A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B26488-1A9A-6B9C-1D7C-533BB77478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1" y="1288868"/>
            <a:ext cx="11210543" cy="4601748"/>
          </a:xfrm>
        </p:spPr>
        <p:txBody>
          <a:bodyPr/>
          <a:lstStyle/>
          <a:p>
            <a:r>
              <a:rPr lang="tr-TR" dirty="0"/>
              <a:t>16. </a:t>
            </a:r>
            <a:r>
              <a:rPr lang="tr-TR" dirty="0" err="1"/>
              <a:t>Ürün</a:t>
            </a:r>
            <a:r>
              <a:rPr lang="tr-TR" dirty="0"/>
              <a:t> Stoğu Kontrolü: Stok miktarı 10’un altında olan </a:t>
            </a:r>
            <a:r>
              <a:rPr lang="tr-TR" dirty="0" err="1"/>
              <a:t>ürünleri</a:t>
            </a:r>
            <a:r>
              <a:rPr lang="tr-TR" dirty="0"/>
              <a:t> listeleyiniz.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SELECT </a:t>
            </a:r>
            <a:r>
              <a:rPr lang="tr-TR" dirty="0" err="1">
                <a:solidFill>
                  <a:srgbClr val="C77DBB"/>
                </a:solidFill>
                <a:effectLst/>
              </a:rPr>
              <a:t>ProductID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C77DBB"/>
                </a:solidFill>
                <a:effectLst/>
              </a:rPr>
              <a:t>ProductName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C77DBB"/>
                </a:solidFill>
                <a:effectLst/>
              </a:rPr>
              <a:t>UnitsInStock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C77DBB"/>
                </a:solidFill>
                <a:effectLst/>
              </a:rPr>
              <a:t>UnitPrice</a:t>
            </a:r>
            <a:br>
              <a:rPr lang="tr-TR" dirty="0">
                <a:solidFill>
                  <a:srgbClr val="C77DBB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 err="1">
                <a:solidFill>
                  <a:srgbClr val="BCBEC4"/>
                </a:solidFill>
                <a:effectLst/>
              </a:rPr>
              <a:t>Products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WHERE </a:t>
            </a:r>
            <a:r>
              <a:rPr lang="tr-TR" dirty="0" err="1">
                <a:solidFill>
                  <a:srgbClr val="C77DBB"/>
                </a:solidFill>
                <a:effectLst/>
              </a:rPr>
              <a:t>UnitsInStock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&lt; </a:t>
            </a:r>
            <a:r>
              <a:rPr lang="tr-TR" dirty="0">
                <a:solidFill>
                  <a:srgbClr val="2AACB8"/>
                </a:solidFill>
                <a:effectLst/>
              </a:rPr>
              <a:t>10</a:t>
            </a:r>
            <a:r>
              <a:rPr lang="tr-TR" dirty="0">
                <a:solidFill>
                  <a:srgbClr val="BCBEC4"/>
                </a:solidFill>
                <a:effectLst/>
              </a:rPr>
              <a:t>;</a:t>
            </a:r>
          </a:p>
        </p:txBody>
      </p:sp>
      <p:pic>
        <p:nvPicPr>
          <p:cNvPr id="5" name="Resim 4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C07E097B-F52F-E904-4394-99554D3BC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296" y="1825643"/>
            <a:ext cx="6144455" cy="460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3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BB6D8-CC84-F289-2F29-751A0F6C3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0EA4370-55E2-09B3-7E9A-5B49F65F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4515418-E2D4-6B87-B95B-0B93E4D60EF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262743"/>
            <a:ext cx="11210543" cy="4601748"/>
          </a:xfrm>
        </p:spPr>
        <p:txBody>
          <a:bodyPr/>
          <a:lstStyle/>
          <a:p>
            <a:r>
              <a:rPr lang="tr-TR" dirty="0"/>
              <a:t>17. Şirketlere Göre Sipariş Sayısı: Her </a:t>
            </a:r>
            <a:r>
              <a:rPr lang="tr-TR" dirty="0" err="1"/>
              <a:t>müşteri</a:t>
            </a:r>
            <a:r>
              <a:rPr lang="tr-TR" dirty="0"/>
              <a:t> şirketinin yaptığı sipariş sayısını ve toplam harcamasını bulun.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SELECT</a:t>
            </a:r>
            <a:br>
              <a:rPr lang="tr-TR" dirty="0">
                <a:solidFill>
                  <a:srgbClr val="CF8E6D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    </a:t>
            </a:r>
            <a:r>
              <a:rPr lang="tr-TR" dirty="0" err="1">
                <a:solidFill>
                  <a:srgbClr val="BCBEC4"/>
                </a:solidFill>
                <a:effectLst/>
              </a:rPr>
              <a:t>cus.</a:t>
            </a:r>
            <a:r>
              <a:rPr lang="tr-TR" dirty="0" err="1">
                <a:solidFill>
                  <a:srgbClr val="C77DBB"/>
                </a:solidFill>
                <a:effectLst/>
              </a:rPr>
              <a:t>CompanyName</a:t>
            </a:r>
            <a:r>
              <a:rPr lang="tr-TR" dirty="0">
                <a:solidFill>
                  <a:srgbClr val="BCBEC4"/>
                </a:solidFill>
                <a:effectLst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i="1" dirty="0">
                <a:solidFill>
                  <a:srgbClr val="57AAF7"/>
                </a:solidFill>
                <a:effectLst/>
              </a:rPr>
              <a:t>COUNT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</a:rPr>
              <a:t>ord.</a:t>
            </a:r>
            <a:r>
              <a:rPr lang="tr-TR" dirty="0" err="1">
                <a:solidFill>
                  <a:srgbClr val="C77DBB"/>
                </a:solidFill>
                <a:effectLst/>
              </a:rPr>
              <a:t>OrderID</a:t>
            </a:r>
            <a:r>
              <a:rPr lang="tr-TR" dirty="0">
                <a:solidFill>
                  <a:srgbClr val="BCBEC4"/>
                </a:solidFill>
                <a:effectLst/>
              </a:rPr>
              <a:t>) </a:t>
            </a:r>
            <a:r>
              <a:rPr lang="tr-TR" dirty="0">
                <a:solidFill>
                  <a:srgbClr val="CF8E6D"/>
                </a:solidFill>
                <a:effectLst/>
              </a:rPr>
              <a:t>AS </a:t>
            </a:r>
            <a:r>
              <a:rPr lang="tr-TR" dirty="0">
                <a:solidFill>
                  <a:srgbClr val="6AAB73"/>
                </a:solidFill>
                <a:effectLst/>
              </a:rPr>
              <a:t>'Sipariş Sayısı'</a:t>
            </a:r>
            <a:r>
              <a:rPr lang="tr-TR" dirty="0">
                <a:solidFill>
                  <a:srgbClr val="BCBEC4"/>
                </a:solidFill>
                <a:effectLst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i="1" dirty="0">
                <a:solidFill>
                  <a:srgbClr val="57AAF7"/>
                </a:solidFill>
                <a:effectLst/>
              </a:rPr>
              <a:t>SUM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</a:rPr>
              <a:t>od.</a:t>
            </a:r>
            <a:r>
              <a:rPr lang="tr-TR" dirty="0" err="1">
                <a:solidFill>
                  <a:srgbClr val="C77DBB"/>
                </a:solidFill>
                <a:effectLst/>
              </a:rPr>
              <a:t>Quantity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* </a:t>
            </a:r>
            <a:r>
              <a:rPr lang="tr-TR" dirty="0" err="1">
                <a:solidFill>
                  <a:srgbClr val="BCBEC4"/>
                </a:solidFill>
                <a:effectLst/>
              </a:rPr>
              <a:t>od.</a:t>
            </a:r>
            <a:r>
              <a:rPr lang="tr-TR" dirty="0" err="1">
                <a:solidFill>
                  <a:srgbClr val="C77DBB"/>
                </a:solidFill>
                <a:effectLst/>
              </a:rPr>
              <a:t>UnitPrice</a:t>
            </a:r>
            <a:r>
              <a:rPr lang="tr-TR" dirty="0">
                <a:solidFill>
                  <a:srgbClr val="BCBEC4"/>
                </a:solidFill>
                <a:effectLst/>
              </a:rPr>
              <a:t>) </a:t>
            </a:r>
            <a:r>
              <a:rPr lang="tr-TR" dirty="0">
                <a:solidFill>
                  <a:srgbClr val="CF8E6D"/>
                </a:solidFill>
                <a:effectLst/>
              </a:rPr>
              <a:t>AS </a:t>
            </a:r>
            <a:r>
              <a:rPr lang="tr-TR" dirty="0">
                <a:solidFill>
                  <a:srgbClr val="6AAB73"/>
                </a:solidFill>
                <a:effectLst/>
              </a:rPr>
              <a:t>'Toplam Harcama'</a:t>
            </a:r>
            <a:br>
              <a:rPr lang="tr-TR" dirty="0">
                <a:solidFill>
                  <a:srgbClr val="6AAB73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 err="1">
                <a:solidFill>
                  <a:srgbClr val="BCBEC4"/>
                </a:solidFill>
                <a:effectLst/>
              </a:rPr>
              <a:t>Customers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cus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LEFT JOIN </a:t>
            </a:r>
            <a:r>
              <a:rPr lang="tr-TR" dirty="0" err="1">
                <a:solidFill>
                  <a:srgbClr val="BCBEC4"/>
                </a:solidFill>
                <a:effectLst/>
              </a:rPr>
              <a:t>Orders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ord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>
                <a:solidFill>
                  <a:srgbClr val="CF8E6D"/>
                </a:solidFill>
                <a:effectLst/>
              </a:rPr>
              <a:t>ON </a:t>
            </a:r>
            <a:r>
              <a:rPr lang="tr-TR" dirty="0" err="1">
                <a:solidFill>
                  <a:srgbClr val="BCBEC4"/>
                </a:solidFill>
                <a:effectLst/>
              </a:rPr>
              <a:t>cus.</a:t>
            </a:r>
            <a:r>
              <a:rPr lang="tr-TR" dirty="0" err="1">
                <a:solidFill>
                  <a:srgbClr val="C77DBB"/>
                </a:solidFill>
                <a:effectLst/>
              </a:rPr>
              <a:t>CustomerID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= </a:t>
            </a:r>
            <a:r>
              <a:rPr lang="tr-TR" dirty="0" err="1">
                <a:solidFill>
                  <a:srgbClr val="BCBEC4"/>
                </a:solidFill>
                <a:effectLst/>
              </a:rPr>
              <a:t>ord.</a:t>
            </a:r>
            <a:r>
              <a:rPr lang="tr-TR" dirty="0" err="1">
                <a:solidFill>
                  <a:srgbClr val="C77DBB"/>
                </a:solidFill>
                <a:effectLst/>
              </a:rPr>
              <a:t>CustomerID</a:t>
            </a:r>
            <a:br>
              <a:rPr lang="tr-TR" dirty="0">
                <a:solidFill>
                  <a:srgbClr val="C77DBB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LEFT JOIN </a:t>
            </a:r>
            <a:r>
              <a:rPr lang="tr-TR" dirty="0">
                <a:solidFill>
                  <a:srgbClr val="BCBEC4"/>
                </a:solidFill>
                <a:effectLst/>
              </a:rPr>
              <a:t>"</a:t>
            </a:r>
            <a:r>
              <a:rPr lang="tr-TR" dirty="0" err="1">
                <a:solidFill>
                  <a:srgbClr val="BCBEC4"/>
                </a:solidFill>
                <a:effectLst/>
              </a:rPr>
              <a:t>Order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Details</a:t>
            </a:r>
            <a:r>
              <a:rPr lang="tr-TR" dirty="0">
                <a:solidFill>
                  <a:srgbClr val="BCBEC4"/>
                </a:solidFill>
                <a:effectLst/>
              </a:rPr>
              <a:t>" od </a:t>
            </a:r>
            <a:r>
              <a:rPr lang="tr-TR" dirty="0">
                <a:solidFill>
                  <a:srgbClr val="CF8E6D"/>
                </a:solidFill>
                <a:effectLst/>
              </a:rPr>
              <a:t>ON </a:t>
            </a:r>
            <a:r>
              <a:rPr lang="tr-TR" dirty="0" err="1">
                <a:solidFill>
                  <a:srgbClr val="BCBEC4"/>
                </a:solidFill>
                <a:effectLst/>
              </a:rPr>
              <a:t>ord.</a:t>
            </a:r>
            <a:r>
              <a:rPr lang="tr-TR" dirty="0" err="1">
                <a:solidFill>
                  <a:srgbClr val="C77DBB"/>
                </a:solidFill>
                <a:effectLst/>
              </a:rPr>
              <a:t>OrderID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= </a:t>
            </a:r>
            <a:r>
              <a:rPr lang="tr-TR" dirty="0" err="1">
                <a:solidFill>
                  <a:srgbClr val="BCBEC4"/>
                </a:solidFill>
                <a:effectLst/>
              </a:rPr>
              <a:t>od.</a:t>
            </a:r>
            <a:r>
              <a:rPr lang="tr-TR" dirty="0" err="1">
                <a:solidFill>
                  <a:srgbClr val="C77DBB"/>
                </a:solidFill>
                <a:effectLst/>
              </a:rPr>
              <a:t>OrderID</a:t>
            </a:r>
            <a:br>
              <a:rPr lang="tr-TR" dirty="0">
                <a:solidFill>
                  <a:srgbClr val="C77DBB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GROUP BY </a:t>
            </a:r>
            <a:r>
              <a:rPr lang="tr-TR" dirty="0" err="1">
                <a:solidFill>
                  <a:srgbClr val="BCBEC4"/>
                </a:solidFill>
                <a:effectLst/>
              </a:rPr>
              <a:t>cus.</a:t>
            </a:r>
            <a:r>
              <a:rPr lang="tr-TR" dirty="0" err="1">
                <a:solidFill>
                  <a:srgbClr val="C77DBB"/>
                </a:solidFill>
                <a:effectLst/>
              </a:rPr>
              <a:t>CompanyName</a:t>
            </a:r>
            <a:r>
              <a:rPr lang="tr-TR" dirty="0">
                <a:solidFill>
                  <a:srgbClr val="BCBEC4"/>
                </a:solidFill>
                <a:effectLst/>
              </a:rPr>
              <a:t>;</a:t>
            </a:r>
          </a:p>
        </p:txBody>
      </p:sp>
      <p:pic>
        <p:nvPicPr>
          <p:cNvPr id="5" name="Resim 4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104ED4E3-0E2F-5492-98EF-E1F8FE4A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789" y="1750423"/>
            <a:ext cx="5337254" cy="49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51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E1016-F986-4034-048C-ED8BDCCBB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3EF0E1C-8371-B812-9768-984789F99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8D26343-BB22-5CB6-4BC1-051AB5A18C6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1" y="1272844"/>
            <a:ext cx="11210543" cy="4601748"/>
          </a:xfrm>
        </p:spPr>
        <p:txBody>
          <a:bodyPr/>
          <a:lstStyle/>
          <a:p>
            <a:r>
              <a:rPr lang="tr-TR" dirty="0"/>
              <a:t>18. En Fazla </a:t>
            </a:r>
            <a:r>
              <a:rPr lang="tr-TR" dirty="0" err="1"/>
              <a:t>Müşterisi</a:t>
            </a:r>
            <a:r>
              <a:rPr lang="tr-TR" dirty="0"/>
              <a:t> Olan Ülke: Hangi </a:t>
            </a:r>
            <a:r>
              <a:rPr lang="tr-TR" dirty="0" err="1"/>
              <a:t>ülkede</a:t>
            </a:r>
            <a:r>
              <a:rPr lang="tr-TR" dirty="0"/>
              <a:t> en fazla </a:t>
            </a:r>
            <a:r>
              <a:rPr lang="tr-TR" dirty="0" err="1"/>
              <a:t>müşteri</a:t>
            </a:r>
            <a:r>
              <a:rPr lang="tr-TR" dirty="0"/>
              <a:t> var?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SELECT TOP </a:t>
            </a:r>
            <a:r>
              <a:rPr lang="tr-TR" dirty="0">
                <a:solidFill>
                  <a:srgbClr val="2AACB8"/>
                </a:solidFill>
                <a:effectLst/>
              </a:rPr>
              <a:t>1</a:t>
            </a:r>
            <a:br>
              <a:rPr lang="tr-TR" dirty="0">
                <a:solidFill>
                  <a:srgbClr val="2AACB8"/>
                </a:solidFill>
                <a:effectLst/>
              </a:rPr>
            </a:br>
            <a:r>
              <a:rPr lang="tr-TR" dirty="0">
                <a:solidFill>
                  <a:srgbClr val="2AACB8"/>
                </a:solidFill>
                <a:effectLst/>
              </a:rPr>
              <a:t>    </a:t>
            </a:r>
            <a:r>
              <a:rPr lang="tr-TR" dirty="0">
                <a:solidFill>
                  <a:srgbClr val="C77DBB"/>
                </a:solidFill>
                <a:effectLst/>
              </a:rPr>
              <a:t>Country</a:t>
            </a:r>
            <a:r>
              <a:rPr lang="tr-TR" dirty="0">
                <a:solidFill>
                  <a:srgbClr val="BCBEC4"/>
                </a:solidFill>
                <a:effectLst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i="1" dirty="0">
                <a:solidFill>
                  <a:srgbClr val="57AAF7"/>
                </a:solidFill>
                <a:effectLst/>
              </a:rPr>
              <a:t>COUNT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 err="1">
                <a:solidFill>
                  <a:srgbClr val="C77DBB"/>
                </a:solidFill>
                <a:effectLst/>
              </a:rPr>
              <a:t>CustomerID</a:t>
            </a:r>
            <a:r>
              <a:rPr lang="tr-TR" dirty="0">
                <a:solidFill>
                  <a:srgbClr val="BCBEC4"/>
                </a:solidFill>
                <a:effectLst/>
              </a:rPr>
              <a:t>) </a:t>
            </a:r>
            <a:r>
              <a:rPr lang="tr-TR" dirty="0">
                <a:solidFill>
                  <a:srgbClr val="CF8E6D"/>
                </a:solidFill>
                <a:effectLst/>
              </a:rPr>
              <a:t>AS </a:t>
            </a:r>
            <a:r>
              <a:rPr lang="tr-TR" dirty="0" err="1">
                <a:solidFill>
                  <a:srgbClr val="BCBEC4"/>
                </a:solidFill>
                <a:effectLst/>
              </a:rPr>
              <a:t>CustomerCount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 err="1">
                <a:solidFill>
                  <a:srgbClr val="BCBEC4"/>
                </a:solidFill>
                <a:effectLst/>
              </a:rPr>
              <a:t>Customers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GROUP BY </a:t>
            </a:r>
            <a:r>
              <a:rPr lang="tr-TR" dirty="0">
                <a:solidFill>
                  <a:srgbClr val="C77DBB"/>
                </a:solidFill>
                <a:effectLst/>
              </a:rPr>
              <a:t>Country</a:t>
            </a:r>
            <a:br>
              <a:rPr lang="tr-TR" dirty="0">
                <a:solidFill>
                  <a:srgbClr val="C77DBB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ORDER BY </a:t>
            </a:r>
            <a:r>
              <a:rPr lang="tr-TR" i="1" dirty="0">
                <a:solidFill>
                  <a:srgbClr val="57AAF7"/>
                </a:solidFill>
                <a:effectLst/>
              </a:rPr>
              <a:t>COUNT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 err="1">
                <a:solidFill>
                  <a:srgbClr val="C77DBB"/>
                </a:solidFill>
                <a:effectLst/>
              </a:rPr>
              <a:t>CustomerID</a:t>
            </a:r>
            <a:r>
              <a:rPr lang="tr-TR" dirty="0">
                <a:solidFill>
                  <a:srgbClr val="BCBEC4"/>
                </a:solidFill>
                <a:effectLst/>
              </a:rPr>
              <a:t>) </a:t>
            </a:r>
            <a:r>
              <a:rPr lang="tr-TR" dirty="0">
                <a:solidFill>
                  <a:srgbClr val="CF8E6D"/>
                </a:solidFill>
                <a:effectLst/>
              </a:rPr>
              <a:t>DESC</a:t>
            </a:r>
            <a:r>
              <a:rPr lang="tr-TR" dirty="0">
                <a:solidFill>
                  <a:srgbClr val="BCBEC4"/>
                </a:solidFill>
                <a:effectLst/>
              </a:rPr>
              <a:t>;</a:t>
            </a:r>
          </a:p>
        </p:txBody>
      </p:sp>
      <p:pic>
        <p:nvPicPr>
          <p:cNvPr id="7" name="Resim 6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063E55F3-A62A-4D04-93B2-EC4AE8BF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40" y="1544429"/>
            <a:ext cx="5010404" cy="50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5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C1E28-1409-ADC9-037C-478D8B55F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57A197-2D7E-22F0-1BC0-31AAD325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1BD0869-04C9-20A6-54BD-D5C9FD1156B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1" y="1323703"/>
            <a:ext cx="11210543" cy="4601748"/>
          </a:xfrm>
        </p:spPr>
        <p:txBody>
          <a:bodyPr/>
          <a:lstStyle/>
          <a:p>
            <a:r>
              <a:rPr lang="tr-TR" dirty="0"/>
              <a:t>19. Her Siparişteki </a:t>
            </a:r>
            <a:r>
              <a:rPr lang="tr-TR" dirty="0" err="1"/>
              <a:t>Ürün</a:t>
            </a:r>
            <a:r>
              <a:rPr lang="tr-TR" dirty="0"/>
              <a:t> Sayısı: Siparişlerde kaç farklı </a:t>
            </a:r>
            <a:r>
              <a:rPr lang="tr-TR" dirty="0" err="1"/>
              <a:t>ürün</a:t>
            </a:r>
            <a:r>
              <a:rPr lang="tr-TR" dirty="0"/>
              <a:t> olduğu bilgisini listeleyin.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SELECT</a:t>
            </a:r>
            <a:br>
              <a:rPr lang="tr-TR" dirty="0">
                <a:solidFill>
                  <a:srgbClr val="CF8E6D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    </a:t>
            </a:r>
            <a:r>
              <a:rPr lang="tr-TR" dirty="0" err="1">
                <a:solidFill>
                  <a:srgbClr val="C77DBB"/>
                </a:solidFill>
                <a:effectLst/>
              </a:rPr>
              <a:t>OrderID</a:t>
            </a:r>
            <a:r>
              <a:rPr lang="tr-TR" dirty="0">
                <a:solidFill>
                  <a:srgbClr val="BCBEC4"/>
                </a:solidFill>
                <a:effectLst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i="1" dirty="0">
                <a:solidFill>
                  <a:srgbClr val="57AAF7"/>
                </a:solidFill>
                <a:effectLst/>
              </a:rPr>
              <a:t>COUNT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>
                <a:solidFill>
                  <a:srgbClr val="CF8E6D"/>
                </a:solidFill>
                <a:effectLst/>
              </a:rPr>
              <a:t>DISTINCT </a:t>
            </a:r>
            <a:r>
              <a:rPr lang="tr-TR" dirty="0" err="1">
                <a:solidFill>
                  <a:srgbClr val="C77DBB"/>
                </a:solidFill>
                <a:effectLst/>
              </a:rPr>
              <a:t>ProductID</a:t>
            </a:r>
            <a:r>
              <a:rPr lang="tr-TR" dirty="0">
                <a:solidFill>
                  <a:srgbClr val="BCBEC4"/>
                </a:solidFill>
                <a:effectLst/>
              </a:rPr>
              <a:t>) </a:t>
            </a:r>
            <a:r>
              <a:rPr lang="tr-TR" dirty="0">
                <a:solidFill>
                  <a:srgbClr val="CF8E6D"/>
                </a:solidFill>
                <a:effectLst/>
              </a:rPr>
              <a:t>AS </a:t>
            </a:r>
            <a:r>
              <a:rPr lang="tr-TR" dirty="0">
                <a:solidFill>
                  <a:srgbClr val="6AAB73"/>
                </a:solidFill>
                <a:effectLst/>
              </a:rPr>
              <a:t>'Benzersiz Ürün Sayısı'</a:t>
            </a:r>
            <a:br>
              <a:rPr lang="tr-TR" dirty="0">
                <a:solidFill>
                  <a:srgbClr val="6AAB73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>
                <a:solidFill>
                  <a:srgbClr val="BCBEC4"/>
                </a:solidFill>
                <a:effectLst/>
              </a:rPr>
              <a:t>"</a:t>
            </a:r>
            <a:r>
              <a:rPr lang="tr-TR" dirty="0" err="1">
                <a:solidFill>
                  <a:srgbClr val="BCBEC4"/>
                </a:solidFill>
                <a:effectLst/>
              </a:rPr>
              <a:t>Order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Details</a:t>
            </a:r>
            <a:r>
              <a:rPr lang="tr-TR" dirty="0">
                <a:solidFill>
                  <a:srgbClr val="BCBEC4"/>
                </a:solidFill>
                <a:effectLst/>
              </a:rPr>
              <a:t>"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GROUP BY </a:t>
            </a:r>
            <a:r>
              <a:rPr lang="tr-TR" dirty="0" err="1">
                <a:solidFill>
                  <a:srgbClr val="C77DBB"/>
                </a:solidFill>
                <a:effectLst/>
              </a:rPr>
              <a:t>OrderID</a:t>
            </a:r>
            <a:r>
              <a:rPr lang="tr-TR" dirty="0">
                <a:solidFill>
                  <a:srgbClr val="BCBEC4"/>
                </a:solidFill>
                <a:effectLst/>
              </a:rPr>
              <a:t>;</a:t>
            </a:r>
          </a:p>
        </p:txBody>
      </p:sp>
      <p:pic>
        <p:nvPicPr>
          <p:cNvPr id="5" name="Resim 4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5F25878F-CFC0-FF45-AD30-77A4B0A0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545" y="1726386"/>
            <a:ext cx="3911776" cy="497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5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E05F9-5D67-7BE0-B758-91AB2DC29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794AA4D-0C4F-D34F-EC40-DCCB4A62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382A63-E151-4B9D-CF5D-EA6AD6C2EC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1" y="1297577"/>
            <a:ext cx="11210543" cy="4601748"/>
          </a:xfrm>
        </p:spPr>
        <p:txBody>
          <a:bodyPr/>
          <a:lstStyle/>
          <a:p>
            <a:r>
              <a:rPr lang="tr-TR" dirty="0"/>
              <a:t>20. </a:t>
            </a:r>
            <a:r>
              <a:rPr lang="tr-TR" dirty="0" err="1"/>
              <a:t>Ürün</a:t>
            </a:r>
            <a:r>
              <a:rPr lang="tr-TR" dirty="0"/>
              <a:t> Kategorilerine Göre Ortalama Fiyat: Her kategoriye göre ortalama </a:t>
            </a:r>
            <a:r>
              <a:rPr lang="tr-TR" dirty="0" err="1"/>
              <a:t>ürün</a:t>
            </a:r>
            <a:r>
              <a:rPr lang="tr-TR" dirty="0"/>
              <a:t> fiyatını bulun.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SELECT</a:t>
            </a:r>
            <a:br>
              <a:rPr lang="tr-TR" dirty="0">
                <a:solidFill>
                  <a:srgbClr val="CF8E6D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    </a:t>
            </a:r>
            <a:r>
              <a:rPr lang="tr-TR" dirty="0" err="1">
                <a:solidFill>
                  <a:srgbClr val="BCBEC4"/>
                </a:solidFill>
                <a:effectLst/>
              </a:rPr>
              <a:t>cat.</a:t>
            </a:r>
            <a:r>
              <a:rPr lang="tr-TR" dirty="0" err="1">
                <a:solidFill>
                  <a:srgbClr val="C77DBB"/>
                </a:solidFill>
                <a:effectLst/>
              </a:rPr>
              <a:t>CategoryName</a:t>
            </a:r>
            <a:r>
              <a:rPr lang="tr-TR" dirty="0">
                <a:solidFill>
                  <a:srgbClr val="BCBEC4"/>
                </a:solidFill>
                <a:effectLst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i="1" dirty="0">
                <a:solidFill>
                  <a:srgbClr val="57AAF7"/>
                </a:solidFill>
                <a:effectLst/>
              </a:rPr>
              <a:t>AVG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 err="1">
                <a:solidFill>
                  <a:srgbClr val="BCBEC4"/>
                </a:solidFill>
                <a:effectLst/>
              </a:rPr>
              <a:t>pro.</a:t>
            </a:r>
            <a:r>
              <a:rPr lang="tr-TR" dirty="0" err="1">
                <a:solidFill>
                  <a:srgbClr val="C77DBB"/>
                </a:solidFill>
                <a:effectLst/>
              </a:rPr>
              <a:t>UnitPrice</a:t>
            </a:r>
            <a:r>
              <a:rPr lang="tr-TR" dirty="0">
                <a:solidFill>
                  <a:srgbClr val="BCBEC4"/>
                </a:solidFill>
                <a:effectLst/>
              </a:rPr>
              <a:t>) </a:t>
            </a:r>
            <a:r>
              <a:rPr lang="tr-TR" dirty="0">
                <a:solidFill>
                  <a:srgbClr val="CF8E6D"/>
                </a:solidFill>
                <a:effectLst/>
              </a:rPr>
              <a:t>AS </a:t>
            </a:r>
            <a:r>
              <a:rPr lang="tr-TR" dirty="0">
                <a:solidFill>
                  <a:srgbClr val="6AAB73"/>
                </a:solidFill>
                <a:effectLst/>
              </a:rPr>
              <a:t>'Ortalama Fiyat'</a:t>
            </a:r>
            <a:br>
              <a:rPr lang="tr-TR" dirty="0">
                <a:solidFill>
                  <a:srgbClr val="6AAB73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 err="1">
                <a:solidFill>
                  <a:srgbClr val="BCBEC4"/>
                </a:solidFill>
                <a:effectLst/>
              </a:rPr>
              <a:t>Categories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cat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LEFT JOIN </a:t>
            </a:r>
            <a:r>
              <a:rPr lang="tr-TR" dirty="0" err="1">
                <a:solidFill>
                  <a:srgbClr val="BCBEC4"/>
                </a:solidFill>
                <a:effectLst/>
              </a:rPr>
              <a:t>Products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pro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>
                <a:solidFill>
                  <a:srgbClr val="CF8E6D"/>
                </a:solidFill>
                <a:effectLst/>
              </a:rPr>
              <a:t>ON </a:t>
            </a:r>
            <a:r>
              <a:rPr lang="tr-TR" dirty="0" err="1">
                <a:solidFill>
                  <a:srgbClr val="BCBEC4"/>
                </a:solidFill>
                <a:effectLst/>
              </a:rPr>
              <a:t>cat.</a:t>
            </a:r>
            <a:r>
              <a:rPr lang="tr-TR" dirty="0" err="1">
                <a:solidFill>
                  <a:srgbClr val="C77DBB"/>
                </a:solidFill>
                <a:effectLst/>
              </a:rPr>
              <a:t>CategoryID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= </a:t>
            </a:r>
            <a:r>
              <a:rPr lang="tr-TR" dirty="0" err="1">
                <a:solidFill>
                  <a:srgbClr val="BCBEC4"/>
                </a:solidFill>
                <a:effectLst/>
              </a:rPr>
              <a:t>pro.</a:t>
            </a:r>
            <a:r>
              <a:rPr lang="tr-TR" dirty="0" err="1">
                <a:solidFill>
                  <a:srgbClr val="C77DBB"/>
                </a:solidFill>
                <a:effectLst/>
              </a:rPr>
              <a:t>CategoryID</a:t>
            </a:r>
            <a:br>
              <a:rPr lang="tr-TR" dirty="0">
                <a:solidFill>
                  <a:srgbClr val="C77DBB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GROUP BY </a:t>
            </a:r>
            <a:r>
              <a:rPr lang="tr-TR" dirty="0" err="1">
                <a:solidFill>
                  <a:srgbClr val="BCBEC4"/>
                </a:solidFill>
                <a:effectLst/>
              </a:rPr>
              <a:t>cat.</a:t>
            </a:r>
            <a:r>
              <a:rPr lang="tr-TR" dirty="0" err="1">
                <a:solidFill>
                  <a:srgbClr val="C77DBB"/>
                </a:solidFill>
                <a:effectLst/>
              </a:rPr>
              <a:t>CategoryName</a:t>
            </a:r>
            <a:r>
              <a:rPr lang="tr-TR" dirty="0">
                <a:solidFill>
                  <a:srgbClr val="BCBEC4"/>
                </a:solidFill>
                <a:effectLst/>
              </a:rPr>
              <a:t>;</a:t>
            </a:r>
          </a:p>
        </p:txBody>
      </p:sp>
      <p:pic>
        <p:nvPicPr>
          <p:cNvPr id="5" name="Resim 4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BE4426C7-FB4C-DE75-EF1C-0F490A118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183" y="1750423"/>
            <a:ext cx="4133861" cy="486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21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25573-8E34-BF12-2505-A41111BE6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4CCECC-0788-62C9-C979-FCA7E4AA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8EE9672-C996-3E45-D6A6-E09790A4FD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1" y="1258214"/>
            <a:ext cx="11210543" cy="4601748"/>
          </a:xfrm>
        </p:spPr>
        <p:txBody>
          <a:bodyPr/>
          <a:lstStyle/>
          <a:p>
            <a:r>
              <a:rPr lang="tr-TR" dirty="0"/>
              <a:t>21. Aylık Sipariş Sayısı: Siparişleri ay ay gruplayarak kaç sipariş olduğunu listeleyin.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SELECT</a:t>
            </a:r>
            <a:br>
              <a:rPr lang="tr-TR" dirty="0">
                <a:solidFill>
                  <a:srgbClr val="CF8E6D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    </a:t>
            </a:r>
            <a:r>
              <a:rPr lang="tr-TR" i="1" dirty="0">
                <a:solidFill>
                  <a:srgbClr val="57AAF7"/>
                </a:solidFill>
                <a:effectLst/>
              </a:rPr>
              <a:t>YEAR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 err="1">
                <a:solidFill>
                  <a:srgbClr val="C77DBB"/>
                </a:solidFill>
                <a:effectLst/>
              </a:rPr>
              <a:t>OrderDate</a:t>
            </a:r>
            <a:r>
              <a:rPr lang="tr-TR" dirty="0">
                <a:solidFill>
                  <a:srgbClr val="BCBEC4"/>
                </a:solidFill>
                <a:effectLst/>
              </a:rPr>
              <a:t>) </a:t>
            </a:r>
            <a:r>
              <a:rPr lang="tr-TR" dirty="0">
                <a:solidFill>
                  <a:srgbClr val="CF8E6D"/>
                </a:solidFill>
                <a:effectLst/>
              </a:rPr>
              <a:t>AS </a:t>
            </a:r>
            <a:r>
              <a:rPr lang="tr-TR" dirty="0" err="1">
                <a:solidFill>
                  <a:srgbClr val="BCBEC4"/>
                </a:solidFill>
                <a:effectLst/>
              </a:rPr>
              <a:t>OrderYear</a:t>
            </a:r>
            <a:r>
              <a:rPr lang="tr-TR" dirty="0">
                <a:solidFill>
                  <a:srgbClr val="BCBEC4"/>
                </a:solidFill>
                <a:effectLst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i="1" dirty="0">
                <a:solidFill>
                  <a:srgbClr val="57AAF7"/>
                </a:solidFill>
                <a:effectLst/>
              </a:rPr>
              <a:t>MONTH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 err="1">
                <a:solidFill>
                  <a:srgbClr val="C77DBB"/>
                </a:solidFill>
                <a:effectLst/>
              </a:rPr>
              <a:t>OrderDate</a:t>
            </a:r>
            <a:r>
              <a:rPr lang="tr-TR" dirty="0">
                <a:solidFill>
                  <a:srgbClr val="BCBEC4"/>
                </a:solidFill>
                <a:effectLst/>
              </a:rPr>
              <a:t>) </a:t>
            </a:r>
            <a:r>
              <a:rPr lang="tr-TR" dirty="0">
                <a:solidFill>
                  <a:srgbClr val="CF8E6D"/>
                </a:solidFill>
                <a:effectLst/>
              </a:rPr>
              <a:t>AS </a:t>
            </a:r>
            <a:r>
              <a:rPr lang="tr-TR" dirty="0" err="1">
                <a:solidFill>
                  <a:srgbClr val="BCBEC4"/>
                </a:solidFill>
                <a:effectLst/>
              </a:rPr>
              <a:t>OrderMonth</a:t>
            </a:r>
            <a:r>
              <a:rPr lang="tr-TR" dirty="0">
                <a:solidFill>
                  <a:srgbClr val="BCBEC4"/>
                </a:solidFill>
                <a:effectLst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i="1" dirty="0">
                <a:solidFill>
                  <a:srgbClr val="57AAF7"/>
                </a:solidFill>
                <a:effectLst/>
              </a:rPr>
              <a:t>COUNT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 err="1">
                <a:solidFill>
                  <a:srgbClr val="C77DBB"/>
                </a:solidFill>
                <a:effectLst/>
              </a:rPr>
              <a:t>OrderID</a:t>
            </a:r>
            <a:r>
              <a:rPr lang="tr-TR" dirty="0">
                <a:solidFill>
                  <a:srgbClr val="BCBEC4"/>
                </a:solidFill>
                <a:effectLst/>
              </a:rPr>
              <a:t>) </a:t>
            </a:r>
            <a:r>
              <a:rPr lang="tr-TR" dirty="0">
                <a:solidFill>
                  <a:srgbClr val="CF8E6D"/>
                </a:solidFill>
                <a:effectLst/>
              </a:rPr>
              <a:t>AS </a:t>
            </a:r>
            <a:r>
              <a:rPr lang="tr-TR" dirty="0" err="1">
                <a:solidFill>
                  <a:srgbClr val="BCBEC4"/>
                </a:solidFill>
                <a:effectLst/>
              </a:rPr>
              <a:t>OrderCount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 err="1">
                <a:solidFill>
                  <a:srgbClr val="BCBEC4"/>
                </a:solidFill>
                <a:effectLst/>
              </a:rPr>
              <a:t>Orders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GROUP BY </a:t>
            </a:r>
            <a:r>
              <a:rPr lang="tr-TR" i="1" dirty="0">
                <a:solidFill>
                  <a:srgbClr val="57AAF7"/>
                </a:solidFill>
                <a:effectLst/>
              </a:rPr>
              <a:t>YEAR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 err="1">
                <a:solidFill>
                  <a:srgbClr val="C77DBB"/>
                </a:solidFill>
                <a:effectLst/>
              </a:rPr>
              <a:t>OrderDate</a:t>
            </a:r>
            <a:r>
              <a:rPr lang="tr-TR" dirty="0">
                <a:solidFill>
                  <a:srgbClr val="BCBEC4"/>
                </a:solidFill>
                <a:effectLst/>
              </a:rPr>
              <a:t>), </a:t>
            </a:r>
            <a:r>
              <a:rPr lang="tr-TR" i="1" dirty="0">
                <a:solidFill>
                  <a:srgbClr val="57AAF7"/>
                </a:solidFill>
                <a:effectLst/>
              </a:rPr>
              <a:t>MONTH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 err="1">
                <a:solidFill>
                  <a:srgbClr val="C77DBB"/>
                </a:solidFill>
                <a:effectLst/>
              </a:rPr>
              <a:t>OrderDate</a:t>
            </a:r>
            <a:r>
              <a:rPr lang="tr-TR" dirty="0">
                <a:solidFill>
                  <a:srgbClr val="BCBEC4"/>
                </a:solidFill>
                <a:effectLst/>
              </a:rPr>
              <a:t>)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ORDER BY </a:t>
            </a:r>
            <a:r>
              <a:rPr lang="tr-TR" dirty="0" err="1">
                <a:solidFill>
                  <a:srgbClr val="BCBEC4"/>
                </a:solidFill>
                <a:effectLst/>
              </a:rPr>
              <a:t>OrderYear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</a:rPr>
              <a:t>OrderMonth</a:t>
            </a:r>
            <a:r>
              <a:rPr lang="tr-TR" dirty="0">
                <a:solidFill>
                  <a:srgbClr val="BCBEC4"/>
                </a:solidFill>
                <a:effectLst/>
              </a:rPr>
              <a:t>;</a:t>
            </a:r>
            <a:endParaRPr lang="tr-TR" dirty="0"/>
          </a:p>
          <a:p>
            <a:endParaRPr lang="tr-TR" dirty="0"/>
          </a:p>
        </p:txBody>
      </p:sp>
      <p:pic>
        <p:nvPicPr>
          <p:cNvPr id="5" name="Resim 4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D837234C-CAA5-3EF7-5D06-6D2281BAE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497" y="1540685"/>
            <a:ext cx="3905478" cy="495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3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B3E4E41-19F2-21FD-F55B-CA9077A7B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2551176"/>
            <a:ext cx="9922447" cy="914400"/>
          </a:xfrm>
        </p:spPr>
        <p:txBody>
          <a:bodyPr anchor="t">
            <a:normAutofit/>
          </a:bodyPr>
          <a:lstStyle/>
          <a:p>
            <a:r>
              <a:rPr lang="tr-TR" dirty="0"/>
              <a:t>Projeler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28720CD-02DE-E172-1851-088CBBE58E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4"/>
            <a:ext cx="9921875" cy="1911350"/>
          </a:xfrm>
        </p:spPr>
        <p:txBody>
          <a:bodyPr>
            <a:normAutofit fontScale="92500" lnSpcReduction="10000"/>
          </a:bodyPr>
          <a:lstStyle/>
          <a:p>
            <a:r>
              <a:rPr lang="tr-TR" dirty="0"/>
              <a:t>Şu an portfolyomda sergileyebileceğim somut bir proje bulunmamakla birlikte, bu durum sürekli öğrenme ve kendimi geliştirme sürecinde olmamdan kaynaklanmaktadır.</a:t>
            </a:r>
          </a:p>
          <a:p>
            <a:r>
              <a:rPr lang="tr-TR" dirty="0"/>
              <a:t>Bu nedenle henüz kendimi kapsamlı bir projeyi başarıyla tamamlayabilecek düzeyde yeterli görmememdir.</a:t>
            </a:r>
          </a:p>
        </p:txBody>
      </p:sp>
      <p:sp>
        <p:nvSpPr>
          <p:cNvPr id="4" name="Yuvarlatılmış Dikdörtgen 3">
            <a:extLst>
              <a:ext uri="{FF2B5EF4-FFF2-40B4-BE49-F238E27FC236}">
                <a16:creationId xmlns:a16="http://schemas.microsoft.com/office/drawing/2014/main" id="{2C60F37C-866A-EF04-5B55-4F8C2B268FCF}"/>
              </a:ext>
            </a:extLst>
          </p:cNvPr>
          <p:cNvSpPr/>
          <p:nvPr/>
        </p:nvSpPr>
        <p:spPr>
          <a:xfrm>
            <a:off x="266400" y="324000"/>
            <a:ext cx="2311200" cy="482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8447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609FE-BDB8-67C9-246C-99184A655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D31ABF-D19B-A699-1A15-E2CED8ECD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2C94933-F2CA-6A0A-690C-4B95E9C816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288868"/>
            <a:ext cx="11210543" cy="4601748"/>
          </a:xfrm>
        </p:spPr>
        <p:txBody>
          <a:bodyPr/>
          <a:lstStyle/>
          <a:p>
            <a:r>
              <a:rPr lang="tr-TR" dirty="0"/>
              <a:t>22. Çalışanların </a:t>
            </a:r>
            <a:r>
              <a:rPr lang="tr-TR" dirty="0" err="1"/>
              <a:t>Müşteri</a:t>
            </a:r>
            <a:r>
              <a:rPr lang="tr-TR" dirty="0"/>
              <a:t> Sayısı: Her çalışanın ilgilendiği </a:t>
            </a:r>
            <a:r>
              <a:rPr lang="tr-TR" dirty="0" err="1"/>
              <a:t>müşteri</a:t>
            </a:r>
            <a:r>
              <a:rPr lang="tr-TR" dirty="0"/>
              <a:t> sayısını listeleyin.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SELECT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EmployeeID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FirstName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LastName</a:t>
            </a:r>
            <a:r>
              <a:rPr lang="tr-TR" dirty="0">
                <a:solidFill>
                  <a:srgbClr val="BCBEC4"/>
                </a:solidFill>
                <a:effectLst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i="1" dirty="0">
                <a:solidFill>
                  <a:srgbClr val="57AAF7"/>
                </a:solidFill>
                <a:effectLst/>
              </a:rPr>
              <a:t>COUNT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>
                <a:solidFill>
                  <a:srgbClr val="CF8E6D"/>
                </a:solidFill>
                <a:effectLst/>
              </a:rPr>
              <a:t>DISTINCT </a:t>
            </a:r>
            <a:r>
              <a:rPr lang="tr-TR" dirty="0" err="1">
                <a:solidFill>
                  <a:srgbClr val="BCBEC4"/>
                </a:solidFill>
                <a:effectLst/>
              </a:rPr>
              <a:t>ord.</a:t>
            </a:r>
            <a:r>
              <a:rPr lang="tr-TR" dirty="0" err="1">
                <a:solidFill>
                  <a:srgbClr val="C77DBB"/>
                </a:solidFill>
                <a:effectLst/>
              </a:rPr>
              <a:t>CustomerID</a:t>
            </a:r>
            <a:r>
              <a:rPr lang="tr-TR" dirty="0">
                <a:solidFill>
                  <a:srgbClr val="BCBEC4"/>
                </a:solidFill>
                <a:effectLst/>
              </a:rPr>
              <a:t>) </a:t>
            </a:r>
            <a:r>
              <a:rPr lang="tr-TR" dirty="0">
                <a:solidFill>
                  <a:srgbClr val="CF8E6D"/>
                </a:solidFill>
                <a:effectLst/>
              </a:rPr>
              <a:t>AS </a:t>
            </a:r>
            <a:r>
              <a:rPr lang="tr-TR" dirty="0">
                <a:solidFill>
                  <a:srgbClr val="6AAB73"/>
                </a:solidFill>
                <a:effectLst/>
              </a:rPr>
              <a:t>'Müşteri Sayısı'</a:t>
            </a:r>
            <a:br>
              <a:rPr lang="tr-TR" dirty="0">
                <a:solidFill>
                  <a:srgbClr val="6AAB73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 err="1">
                <a:solidFill>
                  <a:srgbClr val="BCBEC4"/>
                </a:solidFill>
                <a:effectLst/>
              </a:rPr>
              <a:t>Employees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emp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LEFT JOIN </a:t>
            </a:r>
            <a:r>
              <a:rPr lang="tr-TR" dirty="0" err="1">
                <a:solidFill>
                  <a:srgbClr val="BCBEC4"/>
                </a:solidFill>
                <a:effectLst/>
              </a:rPr>
              <a:t>Orders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ord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>
                <a:solidFill>
                  <a:srgbClr val="CF8E6D"/>
                </a:solidFill>
                <a:effectLst/>
              </a:rPr>
              <a:t>ON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EmployeeID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= </a:t>
            </a:r>
            <a:r>
              <a:rPr lang="tr-TR" dirty="0" err="1">
                <a:solidFill>
                  <a:srgbClr val="BCBEC4"/>
                </a:solidFill>
                <a:effectLst/>
              </a:rPr>
              <a:t>ord.</a:t>
            </a:r>
            <a:r>
              <a:rPr lang="tr-TR" dirty="0" err="1">
                <a:solidFill>
                  <a:srgbClr val="C77DBB"/>
                </a:solidFill>
                <a:effectLst/>
              </a:rPr>
              <a:t>EmployeeID</a:t>
            </a:r>
            <a:br>
              <a:rPr lang="tr-TR" dirty="0">
                <a:solidFill>
                  <a:srgbClr val="C77DBB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GROUP BY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EmployeeID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FirstName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LastName</a:t>
            </a:r>
            <a:r>
              <a:rPr lang="tr-TR" dirty="0">
                <a:solidFill>
                  <a:srgbClr val="BCBEC4"/>
                </a:solidFill>
                <a:effectLst/>
              </a:rPr>
              <a:t>;</a:t>
            </a:r>
          </a:p>
        </p:txBody>
      </p:sp>
      <p:pic>
        <p:nvPicPr>
          <p:cNvPr id="5" name="Resim 4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FDB70582-AFD0-7C9F-9457-3DE50FB6C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00" y="1697126"/>
            <a:ext cx="5439743" cy="405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44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BAD0A-9B93-1203-C35F-E0670B0F9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CFD797-FF5F-CF30-07CE-BF28D2EE6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99F486-E24E-17D9-0640-5A65ACD15B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r-TR" dirty="0"/>
              <a:t>23. Hiç siparişi olmayan </a:t>
            </a:r>
            <a:r>
              <a:rPr lang="tr-TR" dirty="0" err="1"/>
              <a:t>müşterileri</a:t>
            </a:r>
            <a:r>
              <a:rPr lang="tr-TR" dirty="0"/>
              <a:t> listeleyin.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SELECT </a:t>
            </a:r>
            <a:r>
              <a:rPr lang="tr-TR" dirty="0" err="1">
                <a:solidFill>
                  <a:srgbClr val="BCBEC4"/>
                </a:solidFill>
                <a:effectLst/>
              </a:rPr>
              <a:t>cus.</a:t>
            </a:r>
            <a:r>
              <a:rPr lang="tr-TR" dirty="0" err="1">
                <a:solidFill>
                  <a:srgbClr val="C77DBB"/>
                </a:solidFill>
                <a:effectLst/>
              </a:rPr>
              <a:t>CustomerID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</a:rPr>
              <a:t>cus.</a:t>
            </a:r>
            <a:r>
              <a:rPr lang="tr-TR" dirty="0" err="1">
                <a:solidFill>
                  <a:srgbClr val="C77DBB"/>
                </a:solidFill>
                <a:effectLst/>
              </a:rPr>
              <a:t>CompanyName</a:t>
            </a:r>
            <a:br>
              <a:rPr lang="tr-TR" dirty="0">
                <a:solidFill>
                  <a:srgbClr val="C77DBB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 err="1">
                <a:solidFill>
                  <a:srgbClr val="BCBEC4"/>
                </a:solidFill>
                <a:effectLst/>
              </a:rPr>
              <a:t>Customers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cus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LEFT JOIN </a:t>
            </a:r>
            <a:r>
              <a:rPr lang="tr-TR" dirty="0" err="1">
                <a:solidFill>
                  <a:srgbClr val="BCBEC4"/>
                </a:solidFill>
                <a:effectLst/>
              </a:rPr>
              <a:t>Orders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ord</a:t>
            </a:r>
            <a:br>
              <a:rPr lang="tr-TR" dirty="0">
                <a:solidFill>
                  <a:srgbClr val="BCBEC4"/>
                </a:solidFill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ON </a:t>
            </a:r>
            <a:r>
              <a:rPr lang="tr-TR" dirty="0" err="1">
                <a:solidFill>
                  <a:srgbClr val="BCBEC4"/>
                </a:solidFill>
                <a:effectLst/>
              </a:rPr>
              <a:t>cus.</a:t>
            </a:r>
            <a:r>
              <a:rPr lang="tr-TR" dirty="0" err="1">
                <a:solidFill>
                  <a:srgbClr val="C77DBB"/>
                </a:solidFill>
                <a:effectLst/>
              </a:rPr>
              <a:t>CustomerID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= </a:t>
            </a:r>
            <a:r>
              <a:rPr lang="tr-TR" dirty="0" err="1">
                <a:solidFill>
                  <a:srgbClr val="BCBEC4"/>
                </a:solidFill>
                <a:effectLst/>
              </a:rPr>
              <a:t>ord.</a:t>
            </a:r>
            <a:r>
              <a:rPr lang="tr-TR" dirty="0" err="1">
                <a:solidFill>
                  <a:srgbClr val="C77DBB"/>
                </a:solidFill>
                <a:effectLst/>
              </a:rPr>
              <a:t>CustomerID</a:t>
            </a:r>
            <a:br>
              <a:rPr lang="tr-TR" dirty="0">
                <a:solidFill>
                  <a:srgbClr val="C77DBB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WHERE </a:t>
            </a:r>
            <a:r>
              <a:rPr lang="tr-TR" dirty="0" err="1">
                <a:solidFill>
                  <a:srgbClr val="BCBEC4"/>
                </a:solidFill>
                <a:effectLst/>
              </a:rPr>
              <a:t>ord.</a:t>
            </a:r>
            <a:r>
              <a:rPr lang="tr-TR" dirty="0" err="1">
                <a:solidFill>
                  <a:srgbClr val="C77DBB"/>
                </a:solidFill>
                <a:effectLst/>
              </a:rPr>
              <a:t>OrderID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CF8E6D"/>
                </a:solidFill>
                <a:effectLst/>
              </a:rPr>
              <a:t>IS NULL</a:t>
            </a:r>
            <a:r>
              <a:rPr lang="tr-TR" dirty="0">
                <a:solidFill>
                  <a:srgbClr val="BCBEC4"/>
                </a:solidFill>
                <a:effectLst/>
              </a:rPr>
              <a:t>;</a:t>
            </a:r>
          </a:p>
          <a:p>
            <a:endParaRPr lang="tr-TR" dirty="0"/>
          </a:p>
        </p:txBody>
      </p:sp>
      <p:pic>
        <p:nvPicPr>
          <p:cNvPr id="5" name="Resim 4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819ACF95-00DC-E8FA-0343-3AA21896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399" y="1631291"/>
            <a:ext cx="6884644" cy="4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37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2F3B9-CF4E-8EBD-70EB-F16C6BA31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174A87-2DAF-7391-2BF6-BFD15ED37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67E280-43B0-29D8-7F9F-C684D8565F8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r-TR" dirty="0"/>
              <a:t>24. Siparişlerin Nakliye (</a:t>
            </a:r>
            <a:r>
              <a:rPr lang="tr-TR" dirty="0" err="1"/>
              <a:t>Freight</a:t>
            </a:r>
            <a:r>
              <a:rPr lang="tr-TR" dirty="0"/>
              <a:t>) Maliyeti Analizi: Nakliye maliyetine göre en pahalı 5 siparişi listeleyin.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SELECT TOP </a:t>
            </a:r>
            <a:r>
              <a:rPr lang="tr-TR" dirty="0">
                <a:solidFill>
                  <a:srgbClr val="2AACB8"/>
                </a:solidFill>
                <a:effectLst/>
              </a:rPr>
              <a:t>5 </a:t>
            </a:r>
            <a:r>
              <a:rPr lang="tr-TR" dirty="0" err="1">
                <a:solidFill>
                  <a:srgbClr val="C77DBB"/>
                </a:solidFill>
                <a:effectLst/>
              </a:rPr>
              <a:t>OrderID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C77DBB"/>
                </a:solidFill>
                <a:effectLst/>
              </a:rPr>
              <a:t>Freight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C77DBB"/>
                </a:solidFill>
                <a:effectLst/>
              </a:rPr>
              <a:t>CustomerID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C77DBB"/>
                </a:solidFill>
                <a:effectLst/>
              </a:rPr>
              <a:t>OrderDate</a:t>
            </a:r>
            <a:br>
              <a:rPr lang="tr-TR" dirty="0">
                <a:solidFill>
                  <a:srgbClr val="C77DBB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 err="1">
                <a:solidFill>
                  <a:srgbClr val="BCBEC4"/>
                </a:solidFill>
                <a:effectLst/>
              </a:rPr>
              <a:t>Orders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ORDER BY </a:t>
            </a:r>
            <a:r>
              <a:rPr lang="tr-TR" dirty="0" err="1">
                <a:solidFill>
                  <a:srgbClr val="C77DBB"/>
                </a:solidFill>
                <a:effectLst/>
              </a:rPr>
              <a:t>Freight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CF8E6D"/>
                </a:solidFill>
                <a:effectLst/>
              </a:rPr>
              <a:t>DESC</a:t>
            </a:r>
            <a:r>
              <a:rPr lang="tr-TR" dirty="0">
                <a:solidFill>
                  <a:srgbClr val="BCBEC4"/>
                </a:solidFill>
                <a:effectLst/>
              </a:rPr>
              <a:t>;</a:t>
            </a:r>
          </a:p>
        </p:txBody>
      </p:sp>
      <p:pic>
        <p:nvPicPr>
          <p:cNvPr id="5" name="Resim 4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A0954FCC-6726-A68F-888C-E7D27E834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062" y="2359780"/>
            <a:ext cx="6400437" cy="418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5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25E277-8759-2CD9-99A8-B99039D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82FA16C-0922-BA00-5A89-07F1E6E461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r-TR" dirty="0"/>
              <a:t>1. </a:t>
            </a:r>
            <a:r>
              <a:rPr lang="tr-TR" dirty="0" err="1"/>
              <a:t>Northwind</a:t>
            </a:r>
            <a:r>
              <a:rPr lang="tr-TR" dirty="0"/>
              <a:t> </a:t>
            </a:r>
            <a:r>
              <a:rPr lang="tr-TR" dirty="0" err="1"/>
              <a:t>veritabanında</a:t>
            </a:r>
            <a:r>
              <a:rPr lang="tr-TR" dirty="0"/>
              <a:t> toplam kaç tablo vardır? Bu tabloların isimlerini listeleyiniz.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SELECT </a:t>
            </a:r>
            <a:r>
              <a:rPr lang="tr-TR" i="1" dirty="0">
                <a:solidFill>
                  <a:srgbClr val="57AAF7"/>
                </a:solidFill>
                <a:effectLst/>
              </a:rPr>
              <a:t>COUNT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>
                <a:solidFill>
                  <a:srgbClr val="FFC66D"/>
                </a:solidFill>
                <a:effectLst/>
              </a:rPr>
              <a:t>*</a:t>
            </a:r>
            <a:r>
              <a:rPr lang="tr-TR" dirty="0">
                <a:solidFill>
                  <a:srgbClr val="BCBEC4"/>
                </a:solidFill>
                <a:effectLst/>
              </a:rPr>
              <a:t>) </a:t>
            </a:r>
            <a:r>
              <a:rPr lang="tr-TR" dirty="0">
                <a:solidFill>
                  <a:srgbClr val="CF8E6D"/>
                </a:solidFill>
                <a:effectLst/>
              </a:rPr>
              <a:t>AS </a:t>
            </a:r>
            <a:r>
              <a:rPr lang="tr-TR" dirty="0" err="1">
                <a:solidFill>
                  <a:srgbClr val="BCBEC4"/>
                </a:solidFill>
                <a:effectLst/>
              </a:rPr>
              <a:t>TableCount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>
                <a:solidFill>
                  <a:srgbClr val="BCBEC4"/>
                </a:solidFill>
                <a:effectLst/>
              </a:rPr>
              <a:t>INFORMATION_SCHEMA.TABLES </a:t>
            </a:r>
            <a:r>
              <a:rPr lang="tr-TR" dirty="0">
                <a:solidFill>
                  <a:srgbClr val="CF8E6D"/>
                </a:solidFill>
                <a:effectLst/>
              </a:rPr>
              <a:t>WHERE </a:t>
            </a:r>
            <a:r>
              <a:rPr lang="tr-TR" dirty="0">
                <a:solidFill>
                  <a:srgbClr val="C77DBB"/>
                </a:solidFill>
                <a:effectLst/>
              </a:rPr>
              <a:t>TABLE_TYPE </a:t>
            </a:r>
            <a:r>
              <a:rPr lang="tr-TR" dirty="0">
                <a:solidFill>
                  <a:srgbClr val="BCBEC4"/>
                </a:solidFill>
                <a:effectLst/>
              </a:rPr>
              <a:t>= </a:t>
            </a:r>
            <a:r>
              <a:rPr lang="tr-TR" dirty="0">
                <a:solidFill>
                  <a:srgbClr val="6AAB73"/>
                </a:solidFill>
                <a:effectLst/>
              </a:rPr>
              <a:t>'BASE TABLE'</a:t>
            </a:r>
            <a:r>
              <a:rPr lang="tr-TR" dirty="0">
                <a:solidFill>
                  <a:srgbClr val="BCBEC4"/>
                </a:solidFill>
                <a:effectLst/>
              </a:rPr>
              <a:t>;</a:t>
            </a:r>
          </a:p>
          <a:p>
            <a:endParaRPr lang="tr-TR" dirty="0"/>
          </a:p>
        </p:txBody>
      </p:sp>
      <p:pic>
        <p:nvPicPr>
          <p:cNvPr id="7" name="Resim 6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6A9EF04D-119D-FB50-C034-0F44DD8C0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200" y="2634748"/>
            <a:ext cx="7772400" cy="34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6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1EF6D-F604-F88A-FA2E-47C07D090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625450-B53C-F92F-EC8C-842944BFB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A6D74DA-A196-70A0-5BD9-4F6B81C5C1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r-TR" dirty="0"/>
              <a:t>1. </a:t>
            </a:r>
            <a:r>
              <a:rPr lang="tr-TR" dirty="0" err="1"/>
              <a:t>Northwind</a:t>
            </a:r>
            <a:r>
              <a:rPr lang="tr-TR" dirty="0"/>
              <a:t> </a:t>
            </a:r>
            <a:r>
              <a:rPr lang="tr-TR" dirty="0" err="1"/>
              <a:t>veritabanında</a:t>
            </a:r>
            <a:r>
              <a:rPr lang="tr-TR" dirty="0"/>
              <a:t> toplam kaç tablo vardır? Bu tabloların isimlerini listeleyiniz.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SELECT </a:t>
            </a:r>
            <a:r>
              <a:rPr lang="tr-TR" dirty="0">
                <a:solidFill>
                  <a:srgbClr val="C77DBB"/>
                </a:solidFill>
                <a:effectLst/>
              </a:rPr>
              <a:t>TABLE_NAME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>
                <a:solidFill>
                  <a:srgbClr val="BCBEC4"/>
                </a:solidFill>
                <a:effectLst/>
              </a:rPr>
              <a:t>INFORMATION_SCHEMA.TABLES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WHERE </a:t>
            </a:r>
            <a:r>
              <a:rPr lang="tr-TR" dirty="0">
                <a:solidFill>
                  <a:srgbClr val="C77DBB"/>
                </a:solidFill>
                <a:effectLst/>
              </a:rPr>
              <a:t>TABLE_TYPE </a:t>
            </a:r>
            <a:r>
              <a:rPr lang="tr-TR" dirty="0">
                <a:solidFill>
                  <a:srgbClr val="BCBEC4"/>
                </a:solidFill>
                <a:effectLst/>
              </a:rPr>
              <a:t>= </a:t>
            </a:r>
            <a:r>
              <a:rPr lang="tr-TR" dirty="0">
                <a:solidFill>
                  <a:srgbClr val="6AAB73"/>
                </a:solidFill>
                <a:effectLst/>
              </a:rPr>
              <a:t>'BASE TABLE'</a:t>
            </a:r>
            <a:r>
              <a:rPr lang="tr-TR" dirty="0">
                <a:solidFill>
                  <a:srgbClr val="BCBEC4"/>
                </a:solidFill>
                <a:effectLst/>
              </a:rPr>
              <a:t>;</a:t>
            </a:r>
          </a:p>
          <a:p>
            <a:endParaRPr lang="tr-TR" dirty="0"/>
          </a:p>
        </p:txBody>
      </p:sp>
      <p:pic>
        <p:nvPicPr>
          <p:cNvPr id="5" name="Resim 4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EC7378C8-1347-8451-472F-14C954E44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69" y="1809866"/>
            <a:ext cx="6697431" cy="496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92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786E5-76E1-63F8-ED5D-549A05B24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D9EE1E-3677-1C62-3900-BE96FF7DD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2FE8B8-84B3-DE63-DAB3-DE8573CCF8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r-TR" dirty="0"/>
              <a:t>2. JOIN Sorusu:</a:t>
            </a:r>
          </a:p>
          <a:p>
            <a:r>
              <a:rPr lang="tr-TR" dirty="0"/>
              <a:t>Her sipariş (</a:t>
            </a:r>
            <a:r>
              <a:rPr lang="tr-TR" dirty="0" err="1"/>
              <a:t>Orders</a:t>
            </a:r>
            <a:r>
              <a:rPr lang="tr-TR" dirty="0"/>
              <a:t>) için, Şirket adı (</a:t>
            </a:r>
            <a:r>
              <a:rPr lang="tr-TR" dirty="0" err="1"/>
              <a:t>CompanyName</a:t>
            </a:r>
            <a:r>
              <a:rPr lang="tr-TR" dirty="0"/>
              <a:t>), çalışan adı (</a:t>
            </a:r>
            <a:r>
              <a:rPr lang="tr-TR" dirty="0" err="1"/>
              <a:t>Employee</a:t>
            </a:r>
            <a:r>
              <a:rPr lang="tr-TR" dirty="0"/>
              <a:t> Full Name), sipariş tarihi ve gönderici şirketin adı (</a:t>
            </a:r>
            <a:r>
              <a:rPr lang="tr-TR" dirty="0" err="1"/>
              <a:t>Shipper</a:t>
            </a:r>
            <a:r>
              <a:rPr lang="tr-TR" dirty="0"/>
              <a:t>) ile birlikte bir liste çıkarın.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SELECT</a:t>
            </a:r>
            <a:br>
              <a:rPr lang="tr-TR" dirty="0">
                <a:solidFill>
                  <a:srgbClr val="CF8E6D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    </a:t>
            </a:r>
            <a:r>
              <a:rPr lang="tr-TR" dirty="0" err="1">
                <a:solidFill>
                  <a:srgbClr val="BCBEC4"/>
                </a:solidFill>
                <a:effectLst/>
              </a:rPr>
              <a:t>ord.</a:t>
            </a:r>
            <a:r>
              <a:rPr lang="tr-TR" dirty="0" err="1">
                <a:solidFill>
                  <a:srgbClr val="C77DBB"/>
                </a:solidFill>
                <a:effectLst/>
              </a:rPr>
              <a:t>OrderID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CF8E6D"/>
                </a:solidFill>
                <a:effectLst/>
              </a:rPr>
              <a:t>AS </a:t>
            </a:r>
            <a:r>
              <a:rPr lang="tr-TR" dirty="0">
                <a:solidFill>
                  <a:srgbClr val="6AAB73"/>
                </a:solidFill>
                <a:effectLst/>
              </a:rPr>
              <a:t>'</a:t>
            </a:r>
            <a:r>
              <a:rPr lang="tr-TR" dirty="0" err="1">
                <a:solidFill>
                  <a:srgbClr val="6AAB73"/>
                </a:solidFill>
                <a:effectLst/>
              </a:rPr>
              <a:t>Şipariş</a:t>
            </a:r>
            <a:r>
              <a:rPr lang="tr-TR" dirty="0">
                <a:solidFill>
                  <a:srgbClr val="6AAB73"/>
                </a:solidFill>
                <a:effectLst/>
              </a:rPr>
              <a:t> ID'</a:t>
            </a:r>
            <a:r>
              <a:rPr lang="tr-TR" dirty="0">
                <a:solidFill>
                  <a:srgbClr val="BCBEC4"/>
                </a:solidFill>
                <a:effectLst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dirty="0" err="1">
                <a:solidFill>
                  <a:srgbClr val="BCBEC4"/>
                </a:solidFill>
                <a:effectLst/>
              </a:rPr>
              <a:t>cus.</a:t>
            </a:r>
            <a:r>
              <a:rPr lang="tr-TR" dirty="0" err="1">
                <a:solidFill>
                  <a:srgbClr val="C77DBB"/>
                </a:solidFill>
                <a:effectLst/>
              </a:rPr>
              <a:t>CompanyName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CF8E6D"/>
                </a:solidFill>
                <a:effectLst/>
              </a:rPr>
              <a:t>AS </a:t>
            </a:r>
            <a:r>
              <a:rPr lang="tr-TR" dirty="0" err="1">
                <a:solidFill>
                  <a:srgbClr val="BCBEC4"/>
                </a:solidFill>
                <a:effectLst/>
              </a:rPr>
              <a:t>ŞirketAdı</a:t>
            </a:r>
            <a:r>
              <a:rPr lang="tr-TR" dirty="0">
                <a:solidFill>
                  <a:srgbClr val="BCBEC4"/>
                </a:solidFill>
                <a:effectLst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FirstName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CF8E6D"/>
                </a:solidFill>
                <a:effectLst/>
              </a:rPr>
              <a:t>AS </a:t>
            </a:r>
            <a:r>
              <a:rPr lang="tr-TR" dirty="0">
                <a:solidFill>
                  <a:srgbClr val="6AAB73"/>
                </a:solidFill>
                <a:effectLst/>
              </a:rPr>
              <a:t>'Çalışan Adı'</a:t>
            </a:r>
            <a:r>
              <a:rPr lang="tr-TR" dirty="0">
                <a:solidFill>
                  <a:srgbClr val="BCBEC4"/>
                </a:solidFill>
                <a:effectLst/>
              </a:rPr>
              <a:t>,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LastName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CF8E6D"/>
                </a:solidFill>
                <a:effectLst/>
              </a:rPr>
              <a:t>AS </a:t>
            </a:r>
            <a:r>
              <a:rPr lang="tr-TR" dirty="0">
                <a:solidFill>
                  <a:srgbClr val="6AAB73"/>
                </a:solidFill>
                <a:effectLst/>
              </a:rPr>
              <a:t>'Çalışan Soyadı'</a:t>
            </a:r>
            <a:r>
              <a:rPr lang="tr-TR" dirty="0">
                <a:solidFill>
                  <a:srgbClr val="BCBEC4"/>
                </a:solidFill>
                <a:effectLst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dirty="0" err="1">
                <a:solidFill>
                  <a:srgbClr val="BCBEC4"/>
                </a:solidFill>
                <a:effectLst/>
              </a:rPr>
              <a:t>ord.</a:t>
            </a:r>
            <a:r>
              <a:rPr lang="tr-TR" dirty="0" err="1">
                <a:solidFill>
                  <a:srgbClr val="C77DBB"/>
                </a:solidFill>
                <a:effectLst/>
              </a:rPr>
              <a:t>OrderDate</a:t>
            </a:r>
            <a:r>
              <a:rPr lang="tr-TR" dirty="0">
                <a:solidFill>
                  <a:srgbClr val="BCBEC4"/>
                </a:solidFill>
                <a:effectLst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BCBEC4"/>
                </a:solidFill>
                <a:effectLst/>
              </a:rPr>
              <a:t>    </a:t>
            </a:r>
            <a:r>
              <a:rPr lang="tr-TR" dirty="0" err="1">
                <a:solidFill>
                  <a:srgbClr val="BCBEC4"/>
                </a:solidFill>
                <a:effectLst/>
              </a:rPr>
              <a:t>shp.</a:t>
            </a:r>
            <a:r>
              <a:rPr lang="tr-TR" dirty="0" err="1">
                <a:solidFill>
                  <a:srgbClr val="C77DBB"/>
                </a:solidFill>
                <a:effectLst/>
              </a:rPr>
              <a:t>CompanyName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CF8E6D"/>
                </a:solidFill>
                <a:effectLst/>
              </a:rPr>
              <a:t>AS </a:t>
            </a:r>
            <a:r>
              <a:rPr lang="tr-TR" dirty="0">
                <a:solidFill>
                  <a:srgbClr val="6AAB73"/>
                </a:solidFill>
                <a:effectLst/>
              </a:rPr>
              <a:t>'Gönderici Şirketin Adı'</a:t>
            </a:r>
            <a:br>
              <a:rPr lang="tr-TR" dirty="0">
                <a:solidFill>
                  <a:srgbClr val="6AAB73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 err="1">
                <a:solidFill>
                  <a:srgbClr val="BCBEC4"/>
                </a:solidFill>
                <a:effectLst/>
              </a:rPr>
              <a:t>Orders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ord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JOIN </a:t>
            </a:r>
            <a:r>
              <a:rPr lang="tr-TR" dirty="0" err="1">
                <a:solidFill>
                  <a:srgbClr val="BCBEC4"/>
                </a:solidFill>
                <a:effectLst/>
              </a:rPr>
              <a:t>Customers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cus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>
                <a:solidFill>
                  <a:srgbClr val="CF8E6D"/>
                </a:solidFill>
                <a:effectLst/>
              </a:rPr>
              <a:t>ON </a:t>
            </a:r>
            <a:r>
              <a:rPr lang="tr-TR" dirty="0" err="1">
                <a:solidFill>
                  <a:srgbClr val="BCBEC4"/>
                </a:solidFill>
                <a:effectLst/>
              </a:rPr>
              <a:t>ord.</a:t>
            </a:r>
            <a:r>
              <a:rPr lang="tr-TR" dirty="0" err="1">
                <a:solidFill>
                  <a:srgbClr val="C77DBB"/>
                </a:solidFill>
                <a:effectLst/>
              </a:rPr>
              <a:t>CustomerID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= </a:t>
            </a:r>
            <a:r>
              <a:rPr lang="tr-TR" dirty="0" err="1">
                <a:solidFill>
                  <a:srgbClr val="BCBEC4"/>
                </a:solidFill>
                <a:effectLst/>
              </a:rPr>
              <a:t>cus.</a:t>
            </a:r>
            <a:r>
              <a:rPr lang="tr-TR" dirty="0" err="1">
                <a:solidFill>
                  <a:srgbClr val="C77DBB"/>
                </a:solidFill>
                <a:effectLst/>
              </a:rPr>
              <a:t>CustomerID</a:t>
            </a:r>
            <a:br>
              <a:rPr lang="tr-TR" dirty="0">
                <a:solidFill>
                  <a:srgbClr val="C77DBB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JOIN </a:t>
            </a:r>
            <a:r>
              <a:rPr lang="tr-TR" dirty="0" err="1">
                <a:solidFill>
                  <a:srgbClr val="BCBEC4"/>
                </a:solidFill>
                <a:effectLst/>
              </a:rPr>
              <a:t>Employees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emp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>
                <a:solidFill>
                  <a:srgbClr val="CF8E6D"/>
                </a:solidFill>
                <a:effectLst/>
              </a:rPr>
              <a:t>ON </a:t>
            </a:r>
            <a:r>
              <a:rPr lang="tr-TR" dirty="0" err="1">
                <a:solidFill>
                  <a:srgbClr val="BCBEC4"/>
                </a:solidFill>
                <a:effectLst/>
              </a:rPr>
              <a:t>ord.</a:t>
            </a:r>
            <a:r>
              <a:rPr lang="tr-TR" dirty="0" err="1">
                <a:solidFill>
                  <a:srgbClr val="C77DBB"/>
                </a:solidFill>
                <a:effectLst/>
              </a:rPr>
              <a:t>EmployeeID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= </a:t>
            </a:r>
            <a:r>
              <a:rPr lang="tr-TR" dirty="0" err="1">
                <a:solidFill>
                  <a:srgbClr val="BCBEC4"/>
                </a:solidFill>
                <a:effectLst/>
              </a:rPr>
              <a:t>emp.</a:t>
            </a:r>
            <a:r>
              <a:rPr lang="tr-TR" dirty="0" err="1">
                <a:solidFill>
                  <a:srgbClr val="C77DBB"/>
                </a:solidFill>
                <a:effectLst/>
              </a:rPr>
              <a:t>EmployeeID</a:t>
            </a:r>
            <a:br>
              <a:rPr lang="tr-TR" dirty="0">
                <a:solidFill>
                  <a:srgbClr val="C77DBB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JOIN </a:t>
            </a:r>
            <a:r>
              <a:rPr lang="tr-TR" dirty="0" err="1">
                <a:solidFill>
                  <a:srgbClr val="BCBEC4"/>
                </a:solidFill>
                <a:effectLst/>
              </a:rPr>
              <a:t>Shippers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shp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>
                <a:solidFill>
                  <a:srgbClr val="CF8E6D"/>
                </a:solidFill>
                <a:effectLst/>
              </a:rPr>
              <a:t>ON </a:t>
            </a:r>
            <a:r>
              <a:rPr lang="tr-TR" dirty="0" err="1">
                <a:solidFill>
                  <a:srgbClr val="BCBEC4"/>
                </a:solidFill>
                <a:effectLst/>
              </a:rPr>
              <a:t>ord.</a:t>
            </a:r>
            <a:r>
              <a:rPr lang="tr-TR" dirty="0" err="1">
                <a:solidFill>
                  <a:srgbClr val="C77DBB"/>
                </a:solidFill>
                <a:effectLst/>
              </a:rPr>
              <a:t>ShipVia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= </a:t>
            </a:r>
            <a:r>
              <a:rPr lang="tr-TR" dirty="0" err="1">
                <a:solidFill>
                  <a:srgbClr val="BCBEC4"/>
                </a:solidFill>
                <a:effectLst/>
              </a:rPr>
              <a:t>shp.</a:t>
            </a:r>
            <a:r>
              <a:rPr lang="tr-TR" dirty="0" err="1">
                <a:solidFill>
                  <a:srgbClr val="C77DBB"/>
                </a:solidFill>
                <a:effectLst/>
              </a:rPr>
              <a:t>ShipperID</a:t>
            </a:r>
            <a:r>
              <a:rPr lang="tr-TR" dirty="0">
                <a:solidFill>
                  <a:srgbClr val="BCBEC4"/>
                </a:solidFill>
                <a:effectLst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2019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35AB6-5063-F2F9-5E4A-46FE0C4CA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 görüntüsü, multimedya yazılımı, yazılım içeren bir resim&#10;&#10;Açıklama otomatik olarak oluşturuldu">
            <a:extLst>
              <a:ext uri="{FF2B5EF4-FFF2-40B4-BE49-F238E27FC236}">
                <a16:creationId xmlns:a16="http://schemas.microsoft.com/office/drawing/2014/main" id="{B5FBEA54-04F8-9A03-F773-A59ED2879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00" y="158819"/>
            <a:ext cx="11383800" cy="65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3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1781F-7B87-AE9D-A971-226739BD0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4EE331-6E8A-3903-658A-894439AF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30630E-DD2D-A95F-0CF7-8BCD350B55E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242358"/>
            <a:ext cx="11210543" cy="4601748"/>
          </a:xfrm>
        </p:spPr>
        <p:txBody>
          <a:bodyPr/>
          <a:lstStyle/>
          <a:p>
            <a:r>
              <a:rPr lang="tr-TR" dirty="0"/>
              <a:t>3. </a:t>
            </a:r>
            <a:r>
              <a:rPr lang="tr-TR" dirty="0" err="1"/>
              <a:t>Aggregate</a:t>
            </a:r>
            <a:r>
              <a:rPr lang="tr-TR" dirty="0"/>
              <a:t> Fonksiyon: </a:t>
            </a:r>
            <a:r>
              <a:rPr lang="tr-TR" dirty="0" err="1"/>
              <a:t>Tüm</a:t>
            </a:r>
            <a:r>
              <a:rPr lang="tr-TR" dirty="0"/>
              <a:t> siparişlerin toplam tutarını bulun. </a:t>
            </a:r>
            <a:r>
              <a:rPr lang="tr-TR" i="1" dirty="0"/>
              <a:t>(</a:t>
            </a:r>
            <a:r>
              <a:rPr lang="tr-TR" i="1" dirty="0" err="1"/>
              <a:t>Order</a:t>
            </a:r>
            <a:r>
              <a:rPr lang="tr-TR" i="1" dirty="0"/>
              <a:t> </a:t>
            </a:r>
            <a:r>
              <a:rPr lang="tr-TR" i="1" dirty="0" err="1"/>
              <a:t>Details</a:t>
            </a:r>
            <a:r>
              <a:rPr lang="tr-TR" i="1" dirty="0"/>
              <a:t> tablosundaki </a:t>
            </a:r>
            <a:r>
              <a:rPr lang="tr-TR" i="1" dirty="0" err="1"/>
              <a:t>Quantity</a:t>
            </a:r>
            <a:r>
              <a:rPr lang="tr-TR" i="1" dirty="0"/>
              <a:t> </a:t>
            </a:r>
            <a:r>
              <a:rPr lang="tr-TR" i="1" dirty="0" err="1"/>
              <a:t>UnitPrice</a:t>
            </a:r>
            <a:r>
              <a:rPr lang="tr-TR" i="1" dirty="0"/>
              <a:t> </a:t>
            </a:r>
            <a:r>
              <a:rPr lang="tr-TR" i="1" dirty="0" err="1"/>
              <a:t>üzerinden</a:t>
            </a:r>
            <a:r>
              <a:rPr lang="tr-TR" i="1" dirty="0"/>
              <a:t> hesaplayınız)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SELECT </a:t>
            </a:r>
            <a:r>
              <a:rPr lang="tr-TR" i="1" dirty="0">
                <a:solidFill>
                  <a:srgbClr val="57AAF7"/>
                </a:solidFill>
                <a:effectLst/>
              </a:rPr>
              <a:t>SUM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 err="1">
                <a:solidFill>
                  <a:srgbClr val="C77DBB"/>
                </a:solidFill>
                <a:effectLst/>
              </a:rPr>
              <a:t>Quantity</a:t>
            </a:r>
            <a:r>
              <a:rPr lang="tr-TR" dirty="0">
                <a:solidFill>
                  <a:srgbClr val="C77DBB"/>
                </a:solidFill>
                <a:effectLst/>
              </a:rPr>
              <a:t> </a:t>
            </a:r>
            <a:r>
              <a:rPr lang="tr-TR" dirty="0">
                <a:solidFill>
                  <a:srgbClr val="BCBEC4"/>
                </a:solidFill>
                <a:effectLst/>
              </a:rPr>
              <a:t>* </a:t>
            </a:r>
            <a:r>
              <a:rPr lang="tr-TR" dirty="0" err="1">
                <a:solidFill>
                  <a:srgbClr val="C77DBB"/>
                </a:solidFill>
                <a:effectLst/>
              </a:rPr>
              <a:t>UnitPrice</a:t>
            </a:r>
            <a:r>
              <a:rPr lang="tr-TR" dirty="0">
                <a:solidFill>
                  <a:srgbClr val="BCBEC4"/>
                </a:solidFill>
                <a:effectLst/>
              </a:rPr>
              <a:t>) </a:t>
            </a:r>
            <a:r>
              <a:rPr lang="tr-TR" dirty="0">
                <a:solidFill>
                  <a:srgbClr val="CF8E6D"/>
                </a:solidFill>
                <a:effectLst/>
              </a:rPr>
              <a:t>AS </a:t>
            </a:r>
            <a:r>
              <a:rPr lang="tr-TR" dirty="0">
                <a:solidFill>
                  <a:srgbClr val="6AAB73"/>
                </a:solidFill>
                <a:effectLst/>
              </a:rPr>
              <a:t>'Tüm Siparişlerin Toplam Tutarı’ </a:t>
            </a: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>
                <a:solidFill>
                  <a:srgbClr val="BCBEC4"/>
                </a:solidFill>
                <a:effectLst/>
              </a:rPr>
              <a:t>"</a:t>
            </a:r>
            <a:r>
              <a:rPr lang="tr-TR" dirty="0" err="1">
                <a:solidFill>
                  <a:srgbClr val="BCBEC4"/>
                </a:solidFill>
                <a:effectLst/>
              </a:rPr>
              <a:t>Order</a:t>
            </a:r>
            <a:r>
              <a:rPr lang="tr-TR" dirty="0">
                <a:solidFill>
                  <a:srgbClr val="BCBEC4"/>
                </a:solidFill>
                <a:effectLst/>
              </a:rPr>
              <a:t> </a:t>
            </a:r>
            <a:r>
              <a:rPr lang="tr-TR" dirty="0" err="1">
                <a:solidFill>
                  <a:srgbClr val="BCBEC4"/>
                </a:solidFill>
                <a:effectLst/>
              </a:rPr>
              <a:t>Details</a:t>
            </a:r>
            <a:r>
              <a:rPr lang="tr-TR" dirty="0">
                <a:solidFill>
                  <a:srgbClr val="BCBEC4"/>
                </a:solidFill>
                <a:effectLst/>
              </a:rPr>
              <a:t>";</a:t>
            </a:r>
          </a:p>
          <a:p>
            <a:endParaRPr lang="tr-TR" dirty="0"/>
          </a:p>
        </p:txBody>
      </p:sp>
      <p:pic>
        <p:nvPicPr>
          <p:cNvPr id="5" name="Resim 4" descr="metin, yazılım, multimedya yazılımı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8EEBB9C4-4B6F-26C2-011C-8C602C4DC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243" y="2448832"/>
            <a:ext cx="7772400" cy="417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3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A40E4-36BA-2CB5-99AE-68DEED0C2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3A8E96-60DA-86B6-F579-E89E4C989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Sorular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54108C9-B56D-E1D3-DA02-89AE7729B7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1" y="1268640"/>
            <a:ext cx="11210543" cy="4601748"/>
          </a:xfrm>
        </p:spPr>
        <p:txBody>
          <a:bodyPr/>
          <a:lstStyle/>
          <a:p>
            <a:r>
              <a:rPr lang="tr-TR" dirty="0"/>
              <a:t>4. Gruplama: Hangi </a:t>
            </a:r>
            <a:r>
              <a:rPr lang="tr-TR" dirty="0" err="1"/>
              <a:t>ülkeden</a:t>
            </a:r>
            <a:r>
              <a:rPr lang="tr-TR" dirty="0"/>
              <a:t> kaç </a:t>
            </a:r>
            <a:r>
              <a:rPr lang="tr-TR" dirty="0" err="1"/>
              <a:t>müşteri</a:t>
            </a:r>
            <a:r>
              <a:rPr lang="tr-TR" dirty="0"/>
              <a:t> vardır?</a:t>
            </a:r>
          </a:p>
          <a:p>
            <a:r>
              <a:rPr lang="tr-TR" dirty="0">
                <a:solidFill>
                  <a:srgbClr val="CF8E6D"/>
                </a:solidFill>
                <a:effectLst/>
              </a:rPr>
              <a:t>SELECT </a:t>
            </a:r>
            <a:r>
              <a:rPr lang="tr-TR" dirty="0">
                <a:solidFill>
                  <a:srgbClr val="C77DBB"/>
                </a:solidFill>
                <a:effectLst/>
              </a:rPr>
              <a:t>Country</a:t>
            </a:r>
            <a:r>
              <a:rPr lang="tr-TR" dirty="0">
                <a:solidFill>
                  <a:srgbClr val="BCBEC4"/>
                </a:solidFill>
                <a:effectLst/>
              </a:rPr>
              <a:t>,</a:t>
            </a:r>
            <a:br>
              <a:rPr lang="tr-TR" dirty="0">
                <a:solidFill>
                  <a:srgbClr val="BCBEC4"/>
                </a:solidFill>
                <a:effectLst/>
              </a:rPr>
            </a:br>
            <a:r>
              <a:rPr lang="tr-TR" i="1" dirty="0">
                <a:solidFill>
                  <a:srgbClr val="57AAF7"/>
                </a:solidFill>
                <a:effectLst/>
              </a:rPr>
              <a:t>COUNT</a:t>
            </a:r>
            <a:r>
              <a:rPr lang="tr-TR" dirty="0">
                <a:solidFill>
                  <a:srgbClr val="BCBEC4"/>
                </a:solidFill>
                <a:effectLst/>
              </a:rPr>
              <a:t>(</a:t>
            </a:r>
            <a:r>
              <a:rPr lang="tr-TR" dirty="0" err="1">
                <a:solidFill>
                  <a:srgbClr val="C77DBB"/>
                </a:solidFill>
                <a:effectLst/>
              </a:rPr>
              <a:t>CustomerID</a:t>
            </a:r>
            <a:r>
              <a:rPr lang="tr-TR" dirty="0">
                <a:solidFill>
                  <a:srgbClr val="BCBEC4"/>
                </a:solidFill>
                <a:effectLst/>
              </a:rPr>
              <a:t>) </a:t>
            </a:r>
            <a:r>
              <a:rPr lang="tr-TR" dirty="0">
                <a:solidFill>
                  <a:srgbClr val="CF8E6D"/>
                </a:solidFill>
                <a:effectLst/>
              </a:rPr>
              <a:t>AS </a:t>
            </a:r>
            <a:r>
              <a:rPr lang="tr-TR" dirty="0">
                <a:solidFill>
                  <a:srgbClr val="6AAB73"/>
                </a:solidFill>
                <a:effectLst/>
              </a:rPr>
              <a:t>'Kaç Müşteri Var’</a:t>
            </a:r>
            <a:br>
              <a:rPr lang="tr-TR" dirty="0">
                <a:solidFill>
                  <a:srgbClr val="6AAB73"/>
                </a:solidFill>
                <a:effectLst/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FROM </a:t>
            </a:r>
            <a:r>
              <a:rPr lang="tr-TR" dirty="0" err="1">
                <a:solidFill>
                  <a:srgbClr val="BCBEC4"/>
                </a:solidFill>
                <a:effectLst/>
              </a:rPr>
              <a:t>Customers</a:t>
            </a:r>
            <a:br>
              <a:rPr lang="tr-TR" dirty="0">
                <a:solidFill>
                  <a:srgbClr val="BCBEC4"/>
                </a:solidFill>
              </a:rPr>
            </a:br>
            <a:r>
              <a:rPr lang="tr-TR" dirty="0">
                <a:solidFill>
                  <a:srgbClr val="CF8E6D"/>
                </a:solidFill>
                <a:effectLst/>
              </a:rPr>
              <a:t>GROUP BY </a:t>
            </a:r>
            <a:r>
              <a:rPr lang="tr-TR" dirty="0">
                <a:solidFill>
                  <a:srgbClr val="C77DBB"/>
                </a:solidFill>
                <a:effectLst/>
              </a:rPr>
              <a:t>Country</a:t>
            </a:r>
            <a:r>
              <a:rPr lang="tr-TR" dirty="0">
                <a:solidFill>
                  <a:srgbClr val="BCBEC4"/>
                </a:solidFill>
                <a:effectLst/>
              </a:rPr>
              <a:t>;</a:t>
            </a:r>
          </a:p>
          <a:p>
            <a:endParaRPr lang="tr-TR" dirty="0"/>
          </a:p>
        </p:txBody>
      </p:sp>
      <p:pic>
        <p:nvPicPr>
          <p:cNvPr id="5" name="Resim 4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7279D207-A34C-96FB-6FDA-4851DD26B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143" y="1164524"/>
            <a:ext cx="6752901" cy="555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44047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889724_Win32" id="{A47D2243-58B7-4EA1-AC61-F4DDB07AC155}" vid="{5B84BEAD-BCA6-42F5-9270-6ECA397995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EFEE82-03DD-4F90-81E2-2AF29E1D81F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0C6F549-03FF-4828-9BD8-8F40C0A2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B6FBE4-5ACD-4115-9139-635E82C3D35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1545</Words>
  <Application>Microsoft Macintosh PowerPoint</Application>
  <PresentationFormat>Geniş ekran</PresentationFormat>
  <Paragraphs>84</Paragraphs>
  <Slides>32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32</vt:i4>
      </vt:variant>
    </vt:vector>
  </HeadingPairs>
  <TitlesOfParts>
    <vt:vector size="36" baseType="lpstr">
      <vt:lpstr>Arial</vt:lpstr>
      <vt:lpstr>Calibri</vt:lpstr>
      <vt:lpstr>Segoe UI</vt:lpstr>
      <vt:lpstr>WelcomeDoc</vt:lpstr>
      <vt:lpstr>Celil Şentürk</vt:lpstr>
      <vt:lpstr>Hakkımda</vt:lpstr>
      <vt:lpstr>Projeler</vt:lpstr>
      <vt:lpstr>Sorular</vt:lpstr>
      <vt:lpstr>Sorular</vt:lpstr>
      <vt:lpstr>Sorular</vt:lpstr>
      <vt:lpstr>PowerPoint Sunusu</vt:lpstr>
      <vt:lpstr>Sorular</vt:lpstr>
      <vt:lpstr>Sorular</vt:lpstr>
      <vt:lpstr>Sorular</vt:lpstr>
      <vt:lpstr>Sorular</vt:lpstr>
      <vt:lpstr>PowerPoint Sunusu</vt:lpstr>
      <vt:lpstr>Sorular</vt:lpstr>
      <vt:lpstr>Sorular</vt:lpstr>
      <vt:lpstr>Sorular</vt:lpstr>
      <vt:lpstr>Sorular</vt:lpstr>
      <vt:lpstr>Sorular</vt:lpstr>
      <vt:lpstr>Sorular</vt:lpstr>
      <vt:lpstr>Sorular</vt:lpstr>
      <vt:lpstr>PowerPoint Sunusu</vt:lpstr>
      <vt:lpstr>Sorular</vt:lpstr>
      <vt:lpstr>Sorular</vt:lpstr>
      <vt:lpstr>PowerPoint Sunusu</vt:lpstr>
      <vt:lpstr>Sorular</vt:lpstr>
      <vt:lpstr>Sorular</vt:lpstr>
      <vt:lpstr>Sorular</vt:lpstr>
      <vt:lpstr>Sorular</vt:lpstr>
      <vt:lpstr>Sorular</vt:lpstr>
      <vt:lpstr>Sorular</vt:lpstr>
      <vt:lpstr>Sorular</vt:lpstr>
      <vt:lpstr>Sorular</vt:lpstr>
      <vt:lpstr>Sorular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2022-05-26T06:44:04Z</dcterms:created>
  <dcterms:modified xsi:type="dcterms:W3CDTF">2025-03-28T09:12:16Z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